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Petrona"/>
      <p:regular r:id="rId26"/>
    </p:embeddedFont>
    <p:embeddedFont>
      <p:font typeface="Petrona"/>
      <p:regular r:id="rId27"/>
    </p:embeddedFont>
    <p:embeddedFont>
      <p:font typeface="Petrona"/>
      <p:regular r:id="rId28"/>
    </p:embeddedFont>
    <p:embeddedFont>
      <p:font typeface="Petrona"/>
      <p:regular r:id="rId29"/>
    </p:embeddedFont>
    <p:embeddedFont>
      <p:font typeface="Inter"/>
      <p:regular r:id="rId30"/>
    </p:embeddedFont>
    <p:embeddedFont>
      <p:font typeface="Inter"/>
      <p:regular r:id="rId31"/>
    </p:embeddedFont>
    <p:embeddedFont>
      <p:font typeface="Inter"/>
      <p:regular r:id="rId32"/>
    </p:embeddedFont>
    <p:embeddedFont>
      <p:font typeface="Inter"/>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slideLayout" Target="../slideLayouts/slideLayout1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14424"/>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Rescue Bot for Mine Exploration</a:t>
            </a:r>
            <a:endParaRPr lang="en-US" sz="4650" dirty="0"/>
          </a:p>
        </p:txBody>
      </p:sp>
      <p:sp>
        <p:nvSpPr>
          <p:cNvPr id="4" name="Text 1"/>
          <p:cNvSpPr/>
          <p:nvPr/>
        </p:nvSpPr>
        <p:spPr>
          <a:xfrm>
            <a:off x="6280190" y="4843105"/>
            <a:ext cx="2977039" cy="372070"/>
          </a:xfrm>
          <a:prstGeom prst="rect">
            <a:avLst/>
          </a:prstGeom>
          <a:noFill/>
          <a:ln/>
        </p:spPr>
        <p:txBody>
          <a:bodyPr wrap="none" lIns="0" tIns="0" rIns="0" bIns="0" rtlCol="0" anchor="t"/>
          <a:lstStyle/>
          <a:p>
            <a:pPr indent="0" marL="0">
              <a:lnSpc>
                <a:spcPts val="2900"/>
              </a:lnSpc>
              <a:buNone/>
            </a:pP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0061" y="385048"/>
            <a:ext cx="8436650" cy="459581"/>
          </a:xfrm>
          <a:prstGeom prst="rect">
            <a:avLst/>
          </a:prstGeom>
          <a:noFill/>
          <a:ln/>
        </p:spPr>
        <p:txBody>
          <a:bodyPr wrap="none" lIns="0" tIns="0" rIns="0" bIns="0" rtlCol="0" anchor="t"/>
          <a:lstStyle/>
          <a:p>
            <a:pPr indent="0" marL="0">
              <a:lnSpc>
                <a:spcPts val="3600"/>
              </a:lnSpc>
              <a:buNone/>
            </a:pPr>
            <a:r>
              <a:rPr lang="en-US" sz="2850" b="1" spc="-58" kern="0" dirty="0">
                <a:solidFill>
                  <a:srgbClr val="FF8AAF"/>
                </a:solidFill>
                <a:latin typeface="Petrona Bold" pitchFamily="34" charset="0"/>
                <a:ea typeface="Petrona Bold" pitchFamily="34" charset="-122"/>
                <a:cs typeface="Petrona Bold" pitchFamily="34" charset="-120"/>
              </a:rPr>
              <a:t>Ant Colony Optimization Algorithm for Mine Rescue</a:t>
            </a:r>
            <a:endParaRPr lang="en-US" sz="2850" dirty="0"/>
          </a:p>
        </p:txBody>
      </p:sp>
      <p:pic>
        <p:nvPicPr>
          <p:cNvPr id="3" name="Image 0" descr="preencoded.png">    </p:cNvPr>
          <p:cNvPicPr>
            <a:picLocks noChangeAspect="1"/>
          </p:cNvPicPr>
          <p:nvPr/>
        </p:nvPicPr>
        <p:blipFill>
          <a:blip r:embed="rId1"/>
          <a:stretch>
            <a:fillRect/>
          </a:stretch>
        </p:blipFill>
        <p:spPr>
          <a:xfrm>
            <a:off x="490061" y="1124664"/>
            <a:ext cx="700207" cy="1120259"/>
          </a:xfrm>
          <a:prstGeom prst="rect">
            <a:avLst/>
          </a:prstGeom>
        </p:spPr>
      </p:pic>
      <p:sp>
        <p:nvSpPr>
          <p:cNvPr id="4" name="Text 1"/>
          <p:cNvSpPr/>
          <p:nvPr/>
        </p:nvSpPr>
        <p:spPr>
          <a:xfrm>
            <a:off x="1400294" y="1264682"/>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Initialization:</a:t>
            </a:r>
            <a:endParaRPr lang="en-US" sz="1400" dirty="0"/>
          </a:p>
        </p:txBody>
      </p:sp>
      <p:sp>
        <p:nvSpPr>
          <p:cNvPr id="5" name="Text 2"/>
          <p:cNvSpPr/>
          <p:nvPr/>
        </p:nvSpPr>
        <p:spPr>
          <a:xfrm>
            <a:off x="1400294" y="1578412"/>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Create heuristic grid (Potential Field Heuristic), initialize pheromone grid.</a:t>
            </a:r>
            <a:endParaRPr lang="en-US" sz="1100" dirty="0"/>
          </a:p>
        </p:txBody>
      </p:sp>
      <p:pic>
        <p:nvPicPr>
          <p:cNvPr id="6" name="Image 1" descr="preencoded.png">    </p:cNvPr>
          <p:cNvPicPr>
            <a:picLocks noChangeAspect="1"/>
          </p:cNvPicPr>
          <p:nvPr/>
        </p:nvPicPr>
        <p:blipFill>
          <a:blip r:embed="rId2"/>
          <a:stretch>
            <a:fillRect/>
          </a:stretch>
        </p:blipFill>
        <p:spPr>
          <a:xfrm>
            <a:off x="490061" y="2244923"/>
            <a:ext cx="700207" cy="1120259"/>
          </a:xfrm>
          <a:prstGeom prst="rect">
            <a:avLst/>
          </a:prstGeom>
        </p:spPr>
      </p:pic>
      <p:sp>
        <p:nvSpPr>
          <p:cNvPr id="7" name="Text 3"/>
          <p:cNvSpPr/>
          <p:nvPr/>
        </p:nvSpPr>
        <p:spPr>
          <a:xfrm>
            <a:off x="1400294" y="2384941"/>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Ant Movement:</a:t>
            </a:r>
            <a:endParaRPr lang="en-US" sz="1400" dirty="0"/>
          </a:p>
        </p:txBody>
      </p:sp>
      <p:sp>
        <p:nvSpPr>
          <p:cNvPr id="8" name="Text 4"/>
          <p:cNvSpPr/>
          <p:nvPr/>
        </p:nvSpPr>
        <p:spPr>
          <a:xfrm>
            <a:off x="1400294" y="2698671"/>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Each ant moves step-by-step, choosing next grid based on pheromone and heuristic influences.</a:t>
            </a:r>
            <a:endParaRPr lang="en-US" sz="1100" dirty="0"/>
          </a:p>
        </p:txBody>
      </p:sp>
      <p:pic>
        <p:nvPicPr>
          <p:cNvPr id="9" name="Image 2" descr="preencoded.png">    </p:cNvPr>
          <p:cNvPicPr>
            <a:picLocks noChangeAspect="1"/>
          </p:cNvPicPr>
          <p:nvPr/>
        </p:nvPicPr>
        <p:blipFill>
          <a:blip r:embed="rId3"/>
          <a:stretch>
            <a:fillRect/>
          </a:stretch>
        </p:blipFill>
        <p:spPr>
          <a:xfrm>
            <a:off x="490061" y="3365183"/>
            <a:ext cx="700207" cy="1120259"/>
          </a:xfrm>
          <a:prstGeom prst="rect">
            <a:avLst/>
          </a:prstGeom>
        </p:spPr>
      </p:pic>
      <p:sp>
        <p:nvSpPr>
          <p:cNvPr id="10" name="Text 5"/>
          <p:cNvSpPr/>
          <p:nvPr/>
        </p:nvSpPr>
        <p:spPr>
          <a:xfrm>
            <a:off x="1400294" y="3505200"/>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Pheromone Update:</a:t>
            </a:r>
            <a:endParaRPr lang="en-US" sz="1400" dirty="0"/>
          </a:p>
        </p:txBody>
      </p:sp>
      <p:sp>
        <p:nvSpPr>
          <p:cNvPr id="11" name="Text 6"/>
          <p:cNvSpPr/>
          <p:nvPr/>
        </p:nvSpPr>
        <p:spPr>
          <a:xfrm>
            <a:off x="1400294" y="3818930"/>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Ants deposit pheromones proportional to path length. Pheromone evaporates over time.</a:t>
            </a:r>
            <a:endParaRPr lang="en-US" sz="1100" dirty="0"/>
          </a:p>
        </p:txBody>
      </p:sp>
      <p:pic>
        <p:nvPicPr>
          <p:cNvPr id="12" name="Image 3" descr="preencoded.png">    </p:cNvPr>
          <p:cNvPicPr>
            <a:picLocks noChangeAspect="1"/>
          </p:cNvPicPr>
          <p:nvPr/>
        </p:nvPicPr>
        <p:blipFill>
          <a:blip r:embed="rId4"/>
          <a:stretch>
            <a:fillRect/>
          </a:stretch>
        </p:blipFill>
        <p:spPr>
          <a:xfrm>
            <a:off x="490061" y="4485442"/>
            <a:ext cx="700207" cy="1120259"/>
          </a:xfrm>
          <a:prstGeom prst="rect">
            <a:avLst/>
          </a:prstGeom>
        </p:spPr>
      </p:pic>
      <p:sp>
        <p:nvSpPr>
          <p:cNvPr id="13" name="Text 7"/>
          <p:cNvSpPr/>
          <p:nvPr/>
        </p:nvSpPr>
        <p:spPr>
          <a:xfrm>
            <a:off x="1400294" y="4625459"/>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Path Optimization:</a:t>
            </a:r>
            <a:endParaRPr lang="en-US" sz="1400" dirty="0"/>
          </a:p>
        </p:txBody>
      </p:sp>
      <p:sp>
        <p:nvSpPr>
          <p:cNvPr id="14" name="Text 8"/>
          <p:cNvSpPr/>
          <p:nvPr/>
        </p:nvSpPr>
        <p:spPr>
          <a:xfrm>
            <a:off x="1400294" y="4939189"/>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Geometric path optimization refines paths after initial exploration.</a:t>
            </a:r>
            <a:endParaRPr lang="en-US" sz="1100" dirty="0"/>
          </a:p>
        </p:txBody>
      </p:sp>
      <p:pic>
        <p:nvPicPr>
          <p:cNvPr id="15" name="Image 4" descr="preencoded.png">    </p:cNvPr>
          <p:cNvPicPr>
            <a:picLocks noChangeAspect="1"/>
          </p:cNvPicPr>
          <p:nvPr/>
        </p:nvPicPr>
        <p:blipFill>
          <a:blip r:embed="rId5"/>
          <a:stretch>
            <a:fillRect/>
          </a:stretch>
        </p:blipFill>
        <p:spPr>
          <a:xfrm>
            <a:off x="490061" y="5605701"/>
            <a:ext cx="700207" cy="1120259"/>
          </a:xfrm>
          <a:prstGeom prst="rect">
            <a:avLst/>
          </a:prstGeom>
        </p:spPr>
      </p:pic>
      <p:sp>
        <p:nvSpPr>
          <p:cNvPr id="16" name="Text 9"/>
          <p:cNvSpPr/>
          <p:nvPr/>
        </p:nvSpPr>
        <p:spPr>
          <a:xfrm>
            <a:off x="1400294" y="5745718"/>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Iteration:</a:t>
            </a:r>
            <a:endParaRPr lang="en-US" sz="1400" dirty="0"/>
          </a:p>
        </p:txBody>
      </p:sp>
      <p:sp>
        <p:nvSpPr>
          <p:cNvPr id="17" name="Text 10"/>
          <p:cNvSpPr/>
          <p:nvPr/>
        </p:nvSpPr>
        <p:spPr>
          <a:xfrm>
            <a:off x="1400294" y="6059448"/>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Repeat ant movement and pheromone update for multiple iterations.</a:t>
            </a:r>
            <a:endParaRPr lang="en-US" sz="1100" dirty="0"/>
          </a:p>
        </p:txBody>
      </p:sp>
      <p:pic>
        <p:nvPicPr>
          <p:cNvPr id="18" name="Image 5" descr="preencoded.png">    </p:cNvPr>
          <p:cNvPicPr>
            <a:picLocks noChangeAspect="1"/>
          </p:cNvPicPr>
          <p:nvPr/>
        </p:nvPicPr>
        <p:blipFill>
          <a:blip r:embed="rId6"/>
          <a:stretch>
            <a:fillRect/>
          </a:stretch>
        </p:blipFill>
        <p:spPr>
          <a:xfrm>
            <a:off x="490061" y="6725960"/>
            <a:ext cx="700207" cy="1120259"/>
          </a:xfrm>
          <a:prstGeom prst="rect">
            <a:avLst/>
          </a:prstGeom>
        </p:spPr>
      </p:pic>
      <p:sp>
        <p:nvSpPr>
          <p:cNvPr id="19" name="Text 11"/>
          <p:cNvSpPr/>
          <p:nvPr/>
        </p:nvSpPr>
        <p:spPr>
          <a:xfrm>
            <a:off x="1400294" y="6865977"/>
            <a:ext cx="1837968" cy="229791"/>
          </a:xfrm>
          <a:prstGeom prst="rect">
            <a:avLst/>
          </a:prstGeom>
          <a:noFill/>
          <a:ln/>
        </p:spPr>
        <p:txBody>
          <a:bodyPr wrap="none" lIns="0" tIns="0" rIns="0" bIns="0" rtlCol="0" anchor="t"/>
          <a:lstStyle/>
          <a:p>
            <a:pPr algn="l" indent="0" marL="0">
              <a:lnSpc>
                <a:spcPts val="1800"/>
              </a:lnSpc>
              <a:buNone/>
            </a:pPr>
            <a:r>
              <a:rPr lang="en-US" sz="1400" b="1" spc="-29" kern="0" dirty="0">
                <a:solidFill>
                  <a:srgbClr val="E0D6DE"/>
                </a:solidFill>
                <a:latin typeface="Petrona Bold" pitchFamily="34" charset="0"/>
                <a:ea typeface="Petrona Bold" pitchFamily="34" charset="-122"/>
                <a:cs typeface="Petrona Bold" pitchFamily="34" charset="-120"/>
              </a:rPr>
              <a:t>Result:</a:t>
            </a:r>
            <a:endParaRPr lang="en-US" sz="1400" dirty="0"/>
          </a:p>
        </p:txBody>
      </p:sp>
      <p:sp>
        <p:nvSpPr>
          <p:cNvPr id="20" name="Text 12"/>
          <p:cNvSpPr/>
          <p:nvPr/>
        </p:nvSpPr>
        <p:spPr>
          <a:xfrm>
            <a:off x="1400294" y="7179707"/>
            <a:ext cx="12740045" cy="223957"/>
          </a:xfrm>
          <a:prstGeom prst="rect">
            <a:avLst/>
          </a:prstGeom>
          <a:noFill/>
          <a:ln/>
        </p:spPr>
        <p:txBody>
          <a:bodyPr wrap="none" lIns="0" tIns="0" rIns="0" bIns="0" rtlCol="0" anchor="t"/>
          <a:lstStyle/>
          <a:p>
            <a:pPr algn="l" indent="0" marL="0">
              <a:lnSpc>
                <a:spcPts val="1750"/>
              </a:lnSpc>
              <a:buNone/>
            </a:pPr>
            <a:r>
              <a:rPr lang="en-US" sz="1100" spc="-22" kern="0" dirty="0">
                <a:solidFill>
                  <a:srgbClr val="E0D6DE"/>
                </a:solidFill>
                <a:latin typeface="Inter" pitchFamily="34" charset="0"/>
                <a:ea typeface="Inter" pitchFamily="34" charset="-122"/>
                <a:cs typeface="Inter" pitchFamily="34" charset="-120"/>
              </a:rPr>
              <a:t>The shortest path to all survivors is obtained.</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46929"/>
            <a:ext cx="5994202"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PEAS Diagram for ACO</a:t>
            </a:r>
            <a:endParaRPr lang="en-US" sz="4650" dirty="0"/>
          </a:p>
        </p:txBody>
      </p:sp>
      <p:sp>
        <p:nvSpPr>
          <p:cNvPr id="3" name="Text 1"/>
          <p:cNvSpPr/>
          <p:nvPr/>
        </p:nvSpPr>
        <p:spPr>
          <a:xfrm>
            <a:off x="793790" y="2458164"/>
            <a:ext cx="2845594" cy="744141"/>
          </a:xfrm>
          <a:prstGeom prst="rect">
            <a:avLst/>
          </a:prstGeom>
          <a:noFill/>
          <a:ln/>
        </p:spPr>
        <p:txBody>
          <a:bodyPr wrap="squar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Performance Measure</a:t>
            </a:r>
            <a:endParaRPr lang="en-US" sz="2300" dirty="0"/>
          </a:p>
        </p:txBody>
      </p:sp>
      <p:sp>
        <p:nvSpPr>
          <p:cNvPr id="4" name="Text 2"/>
          <p:cNvSpPr/>
          <p:nvPr/>
        </p:nvSpPr>
        <p:spPr>
          <a:xfrm>
            <a:off x="793790" y="342911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Find the shortest path from start to end.</a:t>
            </a:r>
            <a:endParaRPr lang="en-US" sz="1750" dirty="0"/>
          </a:p>
        </p:txBody>
      </p:sp>
      <p:sp>
        <p:nvSpPr>
          <p:cNvPr id="5" name="Text 3"/>
          <p:cNvSpPr/>
          <p:nvPr/>
        </p:nvSpPr>
        <p:spPr>
          <a:xfrm>
            <a:off x="793790" y="423422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Avoid obstacles while traversing the grid.</a:t>
            </a:r>
            <a:endParaRPr lang="en-US" sz="1750" dirty="0"/>
          </a:p>
        </p:txBody>
      </p:sp>
      <p:sp>
        <p:nvSpPr>
          <p:cNvPr id="6" name="Text 4"/>
          <p:cNvSpPr/>
          <p:nvPr/>
        </p:nvSpPr>
        <p:spPr>
          <a:xfrm>
            <a:off x="793790" y="503932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Include survivor field influence in path.</a:t>
            </a:r>
            <a:endParaRPr lang="en-US" sz="1750" dirty="0"/>
          </a:p>
        </p:txBody>
      </p:sp>
      <p:sp>
        <p:nvSpPr>
          <p:cNvPr id="7" name="Text 5"/>
          <p:cNvSpPr/>
          <p:nvPr/>
        </p:nvSpPr>
        <p:spPr>
          <a:xfrm>
            <a:off x="793790" y="5844421"/>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Minimize time taken and optimize resources (pheromone).</a:t>
            </a:r>
            <a:endParaRPr lang="en-US" sz="1750" dirty="0"/>
          </a:p>
        </p:txBody>
      </p:sp>
      <p:sp>
        <p:nvSpPr>
          <p:cNvPr id="8" name="Text 6"/>
          <p:cNvSpPr/>
          <p:nvPr/>
        </p:nvSpPr>
        <p:spPr>
          <a:xfrm>
            <a:off x="4200406" y="2458164"/>
            <a:ext cx="2845594"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Environment</a:t>
            </a:r>
            <a:endParaRPr lang="en-US" sz="2300" dirty="0"/>
          </a:p>
        </p:txBody>
      </p:sp>
      <p:sp>
        <p:nvSpPr>
          <p:cNvPr id="9" name="Text 7"/>
          <p:cNvSpPr/>
          <p:nvPr/>
        </p:nvSpPr>
        <p:spPr>
          <a:xfrm>
            <a:off x="4200406" y="3057049"/>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A 2D grid of size 20x20.</a:t>
            </a:r>
            <a:endParaRPr lang="en-US" sz="1750" dirty="0"/>
          </a:p>
        </p:txBody>
      </p:sp>
      <p:sp>
        <p:nvSpPr>
          <p:cNvPr id="10" name="Text 8"/>
          <p:cNvSpPr/>
          <p:nvPr/>
        </p:nvSpPr>
        <p:spPr>
          <a:xfrm>
            <a:off x="4200406" y="349924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Contains obstacles at fixed grid locations.</a:t>
            </a:r>
            <a:endParaRPr lang="en-US" sz="1750" dirty="0"/>
          </a:p>
        </p:txBody>
      </p:sp>
      <p:sp>
        <p:nvSpPr>
          <p:cNvPr id="11" name="Text 9"/>
          <p:cNvSpPr/>
          <p:nvPr/>
        </p:nvSpPr>
        <p:spPr>
          <a:xfrm>
            <a:off x="4200406" y="43043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Contains survivor fields with varying weights.</a:t>
            </a:r>
            <a:endParaRPr lang="en-US" sz="1750" dirty="0"/>
          </a:p>
        </p:txBody>
      </p:sp>
      <p:sp>
        <p:nvSpPr>
          <p:cNvPr id="12" name="Text 10"/>
          <p:cNvSpPr/>
          <p:nvPr/>
        </p:nvSpPr>
        <p:spPr>
          <a:xfrm>
            <a:off x="4200406" y="510944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Defined start point and end point.</a:t>
            </a:r>
            <a:endParaRPr lang="en-US" sz="1750" dirty="0"/>
          </a:p>
        </p:txBody>
      </p:sp>
      <p:sp>
        <p:nvSpPr>
          <p:cNvPr id="13" name="Text 11"/>
          <p:cNvSpPr/>
          <p:nvPr/>
        </p:nvSpPr>
        <p:spPr>
          <a:xfrm>
            <a:off x="7607022" y="2458164"/>
            <a:ext cx="2845594"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Actuators</a:t>
            </a:r>
            <a:endParaRPr lang="en-US" sz="2300" dirty="0"/>
          </a:p>
        </p:txBody>
      </p:sp>
      <p:sp>
        <p:nvSpPr>
          <p:cNvPr id="14" name="Text 12"/>
          <p:cNvSpPr/>
          <p:nvPr/>
        </p:nvSpPr>
        <p:spPr>
          <a:xfrm>
            <a:off x="7607022" y="305704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Move to neighboring grid cells.</a:t>
            </a:r>
            <a:endParaRPr lang="en-US" sz="1750" dirty="0"/>
          </a:p>
        </p:txBody>
      </p:sp>
      <p:sp>
        <p:nvSpPr>
          <p:cNvPr id="15" name="Text 13"/>
          <p:cNvSpPr/>
          <p:nvPr/>
        </p:nvSpPr>
        <p:spPr>
          <a:xfrm>
            <a:off x="7607022" y="386214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Update pheromone levels across grid cells.</a:t>
            </a:r>
            <a:endParaRPr lang="en-US" sz="1750" dirty="0"/>
          </a:p>
        </p:txBody>
      </p:sp>
      <p:sp>
        <p:nvSpPr>
          <p:cNvPr id="16" name="Text 14"/>
          <p:cNvSpPr/>
          <p:nvPr/>
        </p:nvSpPr>
        <p:spPr>
          <a:xfrm>
            <a:off x="7607022" y="466725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Reinforce pheromone trails on optimal paths.</a:t>
            </a:r>
            <a:endParaRPr lang="en-US" sz="1750" dirty="0"/>
          </a:p>
        </p:txBody>
      </p:sp>
      <p:sp>
        <p:nvSpPr>
          <p:cNvPr id="17" name="Text 15"/>
          <p:cNvSpPr/>
          <p:nvPr/>
        </p:nvSpPr>
        <p:spPr>
          <a:xfrm>
            <a:off x="11013638" y="2458164"/>
            <a:ext cx="2845594"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Sensors</a:t>
            </a:r>
            <a:endParaRPr lang="en-US" sz="2300" dirty="0"/>
          </a:p>
        </p:txBody>
      </p:sp>
      <p:sp>
        <p:nvSpPr>
          <p:cNvPr id="18" name="Text 16"/>
          <p:cNvSpPr/>
          <p:nvPr/>
        </p:nvSpPr>
        <p:spPr>
          <a:xfrm>
            <a:off x="11013638" y="305704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Detect neighboring cells to move to.</a:t>
            </a:r>
            <a:endParaRPr lang="en-US" sz="1750" dirty="0"/>
          </a:p>
        </p:txBody>
      </p:sp>
      <p:sp>
        <p:nvSpPr>
          <p:cNvPr id="19" name="Text 17"/>
          <p:cNvSpPr/>
          <p:nvPr/>
        </p:nvSpPr>
        <p:spPr>
          <a:xfrm>
            <a:off x="11013638" y="386214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Measure heuristic values (potential fields).</a:t>
            </a:r>
            <a:endParaRPr lang="en-US" sz="1750" dirty="0"/>
          </a:p>
        </p:txBody>
      </p:sp>
      <p:sp>
        <p:nvSpPr>
          <p:cNvPr id="20" name="Text 18"/>
          <p:cNvSpPr/>
          <p:nvPr/>
        </p:nvSpPr>
        <p:spPr>
          <a:xfrm>
            <a:off x="11013638" y="466725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Monitor pheromone levels in grid cells.</a:t>
            </a:r>
            <a:endParaRPr lang="en-US" sz="1750" dirty="0"/>
          </a:p>
        </p:txBody>
      </p:sp>
      <p:sp>
        <p:nvSpPr>
          <p:cNvPr id="21" name="Text 19"/>
          <p:cNvSpPr/>
          <p:nvPr/>
        </p:nvSpPr>
        <p:spPr>
          <a:xfrm>
            <a:off x="11013638" y="5472351"/>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Recognize survivor field weights.</a:t>
            </a:r>
            <a:endParaRPr lang="en-US" sz="1750" dirty="0"/>
          </a:p>
        </p:txBody>
      </p:sp>
      <p:sp>
        <p:nvSpPr>
          <p:cNvPr id="22" name="Text 20"/>
          <p:cNvSpPr/>
          <p:nvPr/>
        </p:nvSpPr>
        <p:spPr>
          <a:xfrm>
            <a:off x="11013638" y="6277451"/>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Identify grid boundaries and obstacles.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731883"/>
            <a:ext cx="11076384"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Why ACO is Better for Multi-Target Rescue</a:t>
            </a:r>
            <a:endParaRPr lang="en-US" sz="4650" dirty="0"/>
          </a:p>
        </p:txBody>
      </p:sp>
      <p:sp>
        <p:nvSpPr>
          <p:cNvPr id="3" name="Shape 1"/>
          <p:cNvSpPr/>
          <p:nvPr/>
        </p:nvSpPr>
        <p:spPr>
          <a:xfrm>
            <a:off x="793790" y="3184922"/>
            <a:ext cx="396835" cy="396835"/>
          </a:xfrm>
          <a:prstGeom prst="roundRect">
            <a:avLst>
              <a:gd name="adj" fmla="val 24007"/>
            </a:avLst>
          </a:prstGeom>
          <a:solidFill>
            <a:srgbClr val="2F1D63"/>
          </a:solidFill>
          <a:ln w="7620">
            <a:solidFill>
              <a:srgbClr val="48367C"/>
            </a:solidFill>
            <a:prstDash val="solid"/>
          </a:ln>
        </p:spPr>
      </p:sp>
      <p:sp>
        <p:nvSpPr>
          <p:cNvPr id="4" name="Text 2"/>
          <p:cNvSpPr/>
          <p:nvPr/>
        </p:nvSpPr>
        <p:spPr>
          <a:xfrm>
            <a:off x="1417439" y="318492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Path Optimization</a:t>
            </a:r>
            <a:endParaRPr lang="en-US" sz="2300" dirty="0"/>
          </a:p>
        </p:txBody>
      </p:sp>
      <p:sp>
        <p:nvSpPr>
          <p:cNvPr id="5" name="Text 3"/>
          <p:cNvSpPr/>
          <p:nvPr/>
        </p:nvSpPr>
        <p:spPr>
          <a:xfrm>
            <a:off x="1417439" y="3693081"/>
            <a:ext cx="5784413"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ACO efficiently finds the shortest or most efficient routes for multiple targets, saving distance and battery life.</a:t>
            </a:r>
            <a:endParaRPr lang="en-US" sz="1750" dirty="0"/>
          </a:p>
        </p:txBody>
      </p:sp>
      <p:sp>
        <p:nvSpPr>
          <p:cNvPr id="6" name="Shape 4"/>
          <p:cNvSpPr/>
          <p:nvPr/>
        </p:nvSpPr>
        <p:spPr>
          <a:xfrm>
            <a:off x="7428667" y="3184922"/>
            <a:ext cx="396835" cy="396835"/>
          </a:xfrm>
          <a:prstGeom prst="roundRect">
            <a:avLst>
              <a:gd name="adj" fmla="val 24007"/>
            </a:avLst>
          </a:prstGeom>
          <a:solidFill>
            <a:srgbClr val="2F1D63"/>
          </a:solidFill>
          <a:ln w="7620">
            <a:solidFill>
              <a:srgbClr val="48367C"/>
            </a:solidFill>
            <a:prstDash val="solid"/>
          </a:ln>
        </p:spPr>
      </p:sp>
      <p:sp>
        <p:nvSpPr>
          <p:cNvPr id="7" name="Text 5"/>
          <p:cNvSpPr/>
          <p:nvPr/>
        </p:nvSpPr>
        <p:spPr>
          <a:xfrm>
            <a:off x="8052316" y="318492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Order of Visits</a:t>
            </a:r>
            <a:endParaRPr lang="en-US" sz="2300" dirty="0"/>
          </a:p>
        </p:txBody>
      </p:sp>
      <p:sp>
        <p:nvSpPr>
          <p:cNvPr id="8" name="Text 6"/>
          <p:cNvSpPr/>
          <p:nvPr/>
        </p:nvSpPr>
        <p:spPr>
          <a:xfrm>
            <a:off x="8052316" y="3693081"/>
            <a:ext cx="5784413"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ACO determines the optimal sequence for rescuing survivors and  maximizing efficiency.</a:t>
            </a:r>
            <a:endParaRPr lang="en-US" sz="1750" dirty="0"/>
          </a:p>
        </p:txBody>
      </p:sp>
      <p:sp>
        <p:nvSpPr>
          <p:cNvPr id="9" name="Shape 7"/>
          <p:cNvSpPr/>
          <p:nvPr/>
        </p:nvSpPr>
        <p:spPr>
          <a:xfrm>
            <a:off x="793790" y="5263753"/>
            <a:ext cx="396835" cy="396835"/>
          </a:xfrm>
          <a:prstGeom prst="roundRect">
            <a:avLst>
              <a:gd name="adj" fmla="val 24007"/>
            </a:avLst>
          </a:prstGeom>
          <a:solidFill>
            <a:srgbClr val="2F1D63"/>
          </a:solidFill>
          <a:ln w="7620">
            <a:solidFill>
              <a:srgbClr val="48367C"/>
            </a:solidFill>
            <a:prstDash val="solid"/>
          </a:ln>
        </p:spPr>
      </p:sp>
      <p:sp>
        <p:nvSpPr>
          <p:cNvPr id="10" name="Text 8"/>
          <p:cNvSpPr/>
          <p:nvPr/>
        </p:nvSpPr>
        <p:spPr>
          <a:xfrm>
            <a:off x="1417439" y="5263753"/>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Scalability</a:t>
            </a:r>
            <a:endParaRPr lang="en-US" sz="2300" dirty="0"/>
          </a:p>
        </p:txBody>
      </p:sp>
      <p:sp>
        <p:nvSpPr>
          <p:cNvPr id="11" name="Text 9"/>
          <p:cNvSpPr/>
          <p:nvPr/>
        </p:nvSpPr>
        <p:spPr>
          <a:xfrm>
            <a:off x="1417439" y="5771912"/>
            <a:ext cx="5784413"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ACO excels in large search spaces, handling numerous targets effectively by evaluating paths concurrently.</a:t>
            </a:r>
            <a:endParaRPr lang="en-US" sz="1750" dirty="0"/>
          </a:p>
        </p:txBody>
      </p:sp>
      <p:sp>
        <p:nvSpPr>
          <p:cNvPr id="12" name="Shape 10"/>
          <p:cNvSpPr/>
          <p:nvPr/>
        </p:nvSpPr>
        <p:spPr>
          <a:xfrm>
            <a:off x="7428667" y="5263753"/>
            <a:ext cx="396835" cy="396835"/>
          </a:xfrm>
          <a:prstGeom prst="roundRect">
            <a:avLst>
              <a:gd name="adj" fmla="val 24007"/>
            </a:avLst>
          </a:prstGeom>
          <a:solidFill>
            <a:srgbClr val="2F1D63"/>
          </a:solidFill>
          <a:ln w="7620">
            <a:solidFill>
              <a:srgbClr val="48367C"/>
            </a:solidFill>
            <a:prstDash val="solid"/>
          </a:ln>
        </p:spPr>
      </p:sp>
      <p:sp>
        <p:nvSpPr>
          <p:cNvPr id="13" name="Text 11"/>
          <p:cNvSpPr/>
          <p:nvPr/>
        </p:nvSpPr>
        <p:spPr>
          <a:xfrm>
            <a:off x="8052316" y="5263753"/>
            <a:ext cx="3311604"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Constraint Incorporation</a:t>
            </a:r>
            <a:endParaRPr lang="en-US" sz="2300" dirty="0"/>
          </a:p>
        </p:txBody>
      </p:sp>
      <p:sp>
        <p:nvSpPr>
          <p:cNvPr id="14" name="Text 12"/>
          <p:cNvSpPr/>
          <p:nvPr/>
        </p:nvSpPr>
        <p:spPr>
          <a:xfrm>
            <a:off x="8052316" y="5771912"/>
            <a:ext cx="5784413"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ACO directly integrates constraints like survivor, ensuring feasible and energy-efficient paths.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18624" y="330160"/>
            <a:ext cx="4422696" cy="392430"/>
          </a:xfrm>
          <a:prstGeom prst="rect">
            <a:avLst/>
          </a:prstGeom>
          <a:noFill/>
          <a:ln/>
        </p:spPr>
        <p:txBody>
          <a:bodyPr wrap="none" lIns="0" tIns="0" rIns="0" bIns="0" rtlCol="0" anchor="t"/>
          <a:lstStyle/>
          <a:p>
            <a:pPr indent="0" marL="0">
              <a:lnSpc>
                <a:spcPts val="3050"/>
              </a:lnSpc>
              <a:buNone/>
            </a:pPr>
            <a:r>
              <a:rPr lang="en-US" sz="2450" b="1" spc="-49" kern="0" dirty="0">
                <a:solidFill>
                  <a:srgbClr val="FF8AAF"/>
                </a:solidFill>
                <a:latin typeface="Petrona Bold" pitchFamily="34" charset="0"/>
                <a:ea typeface="Petrona Bold" pitchFamily="34" charset="-122"/>
                <a:cs typeface="Petrona Bold" pitchFamily="34" charset="-120"/>
              </a:rPr>
              <a:t>Rescue Bot Algorithm Flowchart</a:t>
            </a:r>
            <a:endParaRPr lang="en-US" sz="2450" dirty="0"/>
          </a:p>
        </p:txBody>
      </p:sp>
      <p:sp>
        <p:nvSpPr>
          <p:cNvPr id="3" name="Shape 1"/>
          <p:cNvSpPr/>
          <p:nvPr/>
        </p:nvSpPr>
        <p:spPr>
          <a:xfrm>
            <a:off x="7307580" y="961787"/>
            <a:ext cx="15240" cy="6937653"/>
          </a:xfrm>
          <a:prstGeom prst="roundRect">
            <a:avLst>
              <a:gd name="adj" fmla="val 329656"/>
            </a:avLst>
          </a:prstGeom>
          <a:solidFill>
            <a:srgbClr val="48367C"/>
          </a:solidFill>
          <a:ln/>
        </p:spPr>
      </p:sp>
      <p:sp>
        <p:nvSpPr>
          <p:cNvPr id="4" name="Shape 2"/>
          <p:cNvSpPr/>
          <p:nvPr/>
        </p:nvSpPr>
        <p:spPr>
          <a:xfrm>
            <a:off x="6777276" y="1223248"/>
            <a:ext cx="418624" cy="15240"/>
          </a:xfrm>
          <a:prstGeom prst="roundRect">
            <a:avLst>
              <a:gd name="adj" fmla="val 329656"/>
            </a:avLst>
          </a:prstGeom>
          <a:solidFill>
            <a:srgbClr val="48367C"/>
          </a:solidFill>
          <a:ln/>
        </p:spPr>
      </p:sp>
      <p:sp>
        <p:nvSpPr>
          <p:cNvPr id="5" name="Shape 3"/>
          <p:cNvSpPr/>
          <p:nvPr/>
        </p:nvSpPr>
        <p:spPr>
          <a:xfrm>
            <a:off x="7180659" y="1096328"/>
            <a:ext cx="269081" cy="269081"/>
          </a:xfrm>
          <a:prstGeom prst="roundRect">
            <a:avLst>
              <a:gd name="adj" fmla="val 18671"/>
            </a:avLst>
          </a:prstGeom>
          <a:solidFill>
            <a:srgbClr val="2F1D63"/>
          </a:solidFill>
          <a:ln w="7620">
            <a:solidFill>
              <a:srgbClr val="48367C"/>
            </a:solidFill>
            <a:prstDash val="solid"/>
          </a:ln>
        </p:spPr>
      </p:sp>
      <p:sp>
        <p:nvSpPr>
          <p:cNvPr id="6" name="Text 4"/>
          <p:cNvSpPr/>
          <p:nvPr/>
        </p:nvSpPr>
        <p:spPr>
          <a:xfrm>
            <a:off x="7276743" y="1136690"/>
            <a:ext cx="76914"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1</a:t>
            </a:r>
            <a:endParaRPr lang="en-US" sz="1450" dirty="0"/>
          </a:p>
        </p:txBody>
      </p:sp>
      <p:sp>
        <p:nvSpPr>
          <p:cNvPr id="7" name="Text 5"/>
          <p:cNvSpPr/>
          <p:nvPr/>
        </p:nvSpPr>
        <p:spPr>
          <a:xfrm>
            <a:off x="5087422" y="1081326"/>
            <a:ext cx="1569958"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Start</a:t>
            </a:r>
            <a:endParaRPr lang="en-US" sz="1200" dirty="0"/>
          </a:p>
        </p:txBody>
      </p:sp>
      <p:sp>
        <p:nvSpPr>
          <p:cNvPr id="8" name="Shape 6"/>
          <p:cNvSpPr/>
          <p:nvPr/>
        </p:nvSpPr>
        <p:spPr>
          <a:xfrm>
            <a:off x="7434501" y="1821180"/>
            <a:ext cx="418624" cy="15240"/>
          </a:xfrm>
          <a:prstGeom prst="roundRect">
            <a:avLst>
              <a:gd name="adj" fmla="val 329656"/>
            </a:avLst>
          </a:prstGeom>
          <a:solidFill>
            <a:srgbClr val="48367C"/>
          </a:solidFill>
          <a:ln/>
        </p:spPr>
      </p:sp>
      <p:sp>
        <p:nvSpPr>
          <p:cNvPr id="9" name="Shape 7"/>
          <p:cNvSpPr/>
          <p:nvPr/>
        </p:nvSpPr>
        <p:spPr>
          <a:xfrm>
            <a:off x="7180659" y="1694259"/>
            <a:ext cx="269081" cy="269081"/>
          </a:xfrm>
          <a:prstGeom prst="roundRect">
            <a:avLst>
              <a:gd name="adj" fmla="val 18671"/>
            </a:avLst>
          </a:prstGeom>
          <a:solidFill>
            <a:srgbClr val="2F1D63"/>
          </a:solidFill>
          <a:ln w="7620">
            <a:solidFill>
              <a:srgbClr val="48367C"/>
            </a:solidFill>
            <a:prstDash val="solid"/>
          </a:ln>
        </p:spPr>
      </p:sp>
      <p:sp>
        <p:nvSpPr>
          <p:cNvPr id="10" name="Text 8"/>
          <p:cNvSpPr/>
          <p:nvPr/>
        </p:nvSpPr>
        <p:spPr>
          <a:xfrm>
            <a:off x="7263646" y="1734622"/>
            <a:ext cx="103108"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2</a:t>
            </a:r>
            <a:endParaRPr lang="en-US" sz="1450" dirty="0"/>
          </a:p>
        </p:txBody>
      </p:sp>
      <p:sp>
        <p:nvSpPr>
          <p:cNvPr id="11" name="Text 9"/>
          <p:cNvSpPr/>
          <p:nvPr/>
        </p:nvSpPr>
        <p:spPr>
          <a:xfrm>
            <a:off x="7973020" y="1679258"/>
            <a:ext cx="1569958"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Survivors List Empty?</a:t>
            </a:r>
            <a:endParaRPr lang="en-US" sz="1200" dirty="0"/>
          </a:p>
        </p:txBody>
      </p:sp>
      <p:sp>
        <p:nvSpPr>
          <p:cNvPr id="12" name="Shape 10"/>
          <p:cNvSpPr/>
          <p:nvPr/>
        </p:nvSpPr>
        <p:spPr>
          <a:xfrm>
            <a:off x="6777276" y="2359343"/>
            <a:ext cx="418624" cy="15240"/>
          </a:xfrm>
          <a:prstGeom prst="roundRect">
            <a:avLst>
              <a:gd name="adj" fmla="val 329656"/>
            </a:avLst>
          </a:prstGeom>
          <a:solidFill>
            <a:srgbClr val="48367C"/>
          </a:solidFill>
          <a:ln/>
        </p:spPr>
      </p:sp>
      <p:sp>
        <p:nvSpPr>
          <p:cNvPr id="13" name="Shape 11"/>
          <p:cNvSpPr/>
          <p:nvPr/>
        </p:nvSpPr>
        <p:spPr>
          <a:xfrm>
            <a:off x="7180659" y="2232422"/>
            <a:ext cx="269081" cy="269081"/>
          </a:xfrm>
          <a:prstGeom prst="roundRect">
            <a:avLst>
              <a:gd name="adj" fmla="val 18671"/>
            </a:avLst>
          </a:prstGeom>
          <a:solidFill>
            <a:srgbClr val="2F1D63"/>
          </a:solidFill>
          <a:ln w="7620">
            <a:solidFill>
              <a:srgbClr val="48367C"/>
            </a:solidFill>
            <a:prstDash val="solid"/>
          </a:ln>
        </p:spPr>
      </p:sp>
      <p:sp>
        <p:nvSpPr>
          <p:cNvPr id="14" name="Text 12"/>
          <p:cNvSpPr/>
          <p:nvPr/>
        </p:nvSpPr>
        <p:spPr>
          <a:xfrm>
            <a:off x="7263765" y="2272784"/>
            <a:ext cx="102870"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3</a:t>
            </a:r>
            <a:endParaRPr lang="en-US" sz="1450" dirty="0"/>
          </a:p>
        </p:txBody>
      </p:sp>
      <p:sp>
        <p:nvSpPr>
          <p:cNvPr id="15" name="Text 13"/>
          <p:cNvSpPr/>
          <p:nvPr/>
        </p:nvSpPr>
        <p:spPr>
          <a:xfrm>
            <a:off x="5087422" y="2217420"/>
            <a:ext cx="1569958"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Yes: End</a:t>
            </a:r>
            <a:endParaRPr lang="en-US" sz="1200" dirty="0"/>
          </a:p>
        </p:txBody>
      </p:sp>
      <p:sp>
        <p:nvSpPr>
          <p:cNvPr id="16" name="Shape 14"/>
          <p:cNvSpPr/>
          <p:nvPr/>
        </p:nvSpPr>
        <p:spPr>
          <a:xfrm>
            <a:off x="7434501" y="2897624"/>
            <a:ext cx="418624" cy="15240"/>
          </a:xfrm>
          <a:prstGeom prst="roundRect">
            <a:avLst>
              <a:gd name="adj" fmla="val 329656"/>
            </a:avLst>
          </a:prstGeom>
          <a:solidFill>
            <a:srgbClr val="48367C"/>
          </a:solidFill>
          <a:ln/>
        </p:spPr>
      </p:sp>
      <p:sp>
        <p:nvSpPr>
          <p:cNvPr id="17" name="Shape 15"/>
          <p:cNvSpPr/>
          <p:nvPr/>
        </p:nvSpPr>
        <p:spPr>
          <a:xfrm>
            <a:off x="7180659" y="2770703"/>
            <a:ext cx="269081" cy="269081"/>
          </a:xfrm>
          <a:prstGeom prst="roundRect">
            <a:avLst>
              <a:gd name="adj" fmla="val 18671"/>
            </a:avLst>
          </a:prstGeom>
          <a:solidFill>
            <a:srgbClr val="2F1D63"/>
          </a:solidFill>
          <a:ln w="7620">
            <a:solidFill>
              <a:srgbClr val="48367C"/>
            </a:solidFill>
            <a:prstDash val="solid"/>
          </a:ln>
        </p:spPr>
      </p:sp>
      <p:sp>
        <p:nvSpPr>
          <p:cNvPr id="18" name="Text 16"/>
          <p:cNvSpPr/>
          <p:nvPr/>
        </p:nvSpPr>
        <p:spPr>
          <a:xfrm>
            <a:off x="7266265" y="2811066"/>
            <a:ext cx="97869"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4</a:t>
            </a:r>
            <a:endParaRPr lang="en-US" sz="1450" dirty="0"/>
          </a:p>
        </p:txBody>
      </p:sp>
      <p:sp>
        <p:nvSpPr>
          <p:cNvPr id="19" name="Text 17"/>
          <p:cNvSpPr/>
          <p:nvPr/>
        </p:nvSpPr>
        <p:spPr>
          <a:xfrm>
            <a:off x="7973020" y="2755702"/>
            <a:ext cx="3480554"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No: Find Paths to All Remaining Survivors using A*</a:t>
            </a:r>
            <a:endParaRPr lang="en-US" sz="1200" dirty="0"/>
          </a:p>
        </p:txBody>
      </p:sp>
      <p:sp>
        <p:nvSpPr>
          <p:cNvPr id="20" name="Shape 18"/>
          <p:cNvSpPr/>
          <p:nvPr/>
        </p:nvSpPr>
        <p:spPr>
          <a:xfrm>
            <a:off x="6777276" y="3435906"/>
            <a:ext cx="418624" cy="15240"/>
          </a:xfrm>
          <a:prstGeom prst="roundRect">
            <a:avLst>
              <a:gd name="adj" fmla="val 329656"/>
            </a:avLst>
          </a:prstGeom>
          <a:solidFill>
            <a:srgbClr val="48367C"/>
          </a:solidFill>
          <a:ln/>
        </p:spPr>
      </p:sp>
      <p:sp>
        <p:nvSpPr>
          <p:cNvPr id="21" name="Shape 19"/>
          <p:cNvSpPr/>
          <p:nvPr/>
        </p:nvSpPr>
        <p:spPr>
          <a:xfrm>
            <a:off x="7180659" y="3308985"/>
            <a:ext cx="269081" cy="269081"/>
          </a:xfrm>
          <a:prstGeom prst="roundRect">
            <a:avLst>
              <a:gd name="adj" fmla="val 18671"/>
            </a:avLst>
          </a:prstGeom>
          <a:solidFill>
            <a:srgbClr val="2F1D63"/>
          </a:solidFill>
          <a:ln w="7620">
            <a:solidFill>
              <a:srgbClr val="48367C"/>
            </a:solidFill>
            <a:prstDash val="solid"/>
          </a:ln>
        </p:spPr>
      </p:sp>
      <p:sp>
        <p:nvSpPr>
          <p:cNvPr id="22" name="Text 20"/>
          <p:cNvSpPr/>
          <p:nvPr/>
        </p:nvSpPr>
        <p:spPr>
          <a:xfrm>
            <a:off x="7263527" y="3349347"/>
            <a:ext cx="103227"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5</a:t>
            </a:r>
            <a:endParaRPr lang="en-US" sz="1450" dirty="0"/>
          </a:p>
        </p:txBody>
      </p:sp>
      <p:sp>
        <p:nvSpPr>
          <p:cNvPr id="23" name="Text 21"/>
          <p:cNvSpPr/>
          <p:nvPr/>
        </p:nvSpPr>
        <p:spPr>
          <a:xfrm>
            <a:off x="4609981" y="3293983"/>
            <a:ext cx="2047399"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Are Any Survivors Reachable?</a:t>
            </a:r>
            <a:endParaRPr lang="en-US" sz="1200" dirty="0"/>
          </a:p>
        </p:txBody>
      </p:sp>
      <p:sp>
        <p:nvSpPr>
          <p:cNvPr id="24" name="Shape 22"/>
          <p:cNvSpPr/>
          <p:nvPr/>
        </p:nvSpPr>
        <p:spPr>
          <a:xfrm>
            <a:off x="7434501" y="3974187"/>
            <a:ext cx="418624" cy="15240"/>
          </a:xfrm>
          <a:prstGeom prst="roundRect">
            <a:avLst>
              <a:gd name="adj" fmla="val 329656"/>
            </a:avLst>
          </a:prstGeom>
          <a:solidFill>
            <a:srgbClr val="48367C"/>
          </a:solidFill>
          <a:ln/>
        </p:spPr>
      </p:sp>
      <p:sp>
        <p:nvSpPr>
          <p:cNvPr id="25" name="Shape 23"/>
          <p:cNvSpPr/>
          <p:nvPr/>
        </p:nvSpPr>
        <p:spPr>
          <a:xfrm>
            <a:off x="7180659" y="3847267"/>
            <a:ext cx="269081" cy="269081"/>
          </a:xfrm>
          <a:prstGeom prst="roundRect">
            <a:avLst>
              <a:gd name="adj" fmla="val 18671"/>
            </a:avLst>
          </a:prstGeom>
          <a:solidFill>
            <a:srgbClr val="2F1D63"/>
          </a:solidFill>
          <a:ln w="7620">
            <a:solidFill>
              <a:srgbClr val="48367C"/>
            </a:solidFill>
            <a:prstDash val="solid"/>
          </a:ln>
        </p:spPr>
      </p:sp>
      <p:sp>
        <p:nvSpPr>
          <p:cNvPr id="26" name="Text 24"/>
          <p:cNvSpPr/>
          <p:nvPr/>
        </p:nvSpPr>
        <p:spPr>
          <a:xfrm>
            <a:off x="7259955" y="3887629"/>
            <a:ext cx="110490"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6</a:t>
            </a:r>
            <a:endParaRPr lang="en-US" sz="1450" dirty="0"/>
          </a:p>
        </p:txBody>
      </p:sp>
      <p:sp>
        <p:nvSpPr>
          <p:cNvPr id="27" name="Text 25"/>
          <p:cNvSpPr/>
          <p:nvPr/>
        </p:nvSpPr>
        <p:spPr>
          <a:xfrm>
            <a:off x="7973020" y="3832265"/>
            <a:ext cx="2236470"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No: Recharge Stations Available?</a:t>
            </a:r>
            <a:endParaRPr lang="en-US" sz="1200" dirty="0"/>
          </a:p>
        </p:txBody>
      </p:sp>
      <p:sp>
        <p:nvSpPr>
          <p:cNvPr id="28" name="Shape 26"/>
          <p:cNvSpPr/>
          <p:nvPr/>
        </p:nvSpPr>
        <p:spPr>
          <a:xfrm>
            <a:off x="6777276" y="4512469"/>
            <a:ext cx="418624" cy="15240"/>
          </a:xfrm>
          <a:prstGeom prst="roundRect">
            <a:avLst>
              <a:gd name="adj" fmla="val 329656"/>
            </a:avLst>
          </a:prstGeom>
          <a:solidFill>
            <a:srgbClr val="48367C"/>
          </a:solidFill>
          <a:ln/>
        </p:spPr>
      </p:sp>
      <p:sp>
        <p:nvSpPr>
          <p:cNvPr id="29" name="Shape 27"/>
          <p:cNvSpPr/>
          <p:nvPr/>
        </p:nvSpPr>
        <p:spPr>
          <a:xfrm>
            <a:off x="7180659" y="4385548"/>
            <a:ext cx="269081" cy="269081"/>
          </a:xfrm>
          <a:prstGeom prst="roundRect">
            <a:avLst>
              <a:gd name="adj" fmla="val 18671"/>
            </a:avLst>
          </a:prstGeom>
          <a:solidFill>
            <a:srgbClr val="2F1D63"/>
          </a:solidFill>
          <a:ln w="7620">
            <a:solidFill>
              <a:srgbClr val="48367C"/>
            </a:solidFill>
            <a:prstDash val="solid"/>
          </a:ln>
        </p:spPr>
      </p:sp>
      <p:sp>
        <p:nvSpPr>
          <p:cNvPr id="30" name="Text 28"/>
          <p:cNvSpPr/>
          <p:nvPr/>
        </p:nvSpPr>
        <p:spPr>
          <a:xfrm>
            <a:off x="7270313" y="4425910"/>
            <a:ext cx="89773"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7</a:t>
            </a:r>
            <a:endParaRPr lang="en-US" sz="1450" dirty="0"/>
          </a:p>
        </p:txBody>
      </p:sp>
      <p:sp>
        <p:nvSpPr>
          <p:cNvPr id="31" name="Text 29"/>
          <p:cNvSpPr/>
          <p:nvPr/>
        </p:nvSpPr>
        <p:spPr>
          <a:xfrm>
            <a:off x="3359229" y="4370546"/>
            <a:ext cx="3298150"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Yes: Find Paths to All Recharge Stations using A*</a:t>
            </a:r>
            <a:endParaRPr lang="en-US" sz="1200" dirty="0"/>
          </a:p>
        </p:txBody>
      </p:sp>
      <p:sp>
        <p:nvSpPr>
          <p:cNvPr id="32" name="Shape 30"/>
          <p:cNvSpPr/>
          <p:nvPr/>
        </p:nvSpPr>
        <p:spPr>
          <a:xfrm>
            <a:off x="7434501" y="5050750"/>
            <a:ext cx="418624" cy="15240"/>
          </a:xfrm>
          <a:prstGeom prst="roundRect">
            <a:avLst>
              <a:gd name="adj" fmla="val 329656"/>
            </a:avLst>
          </a:prstGeom>
          <a:solidFill>
            <a:srgbClr val="48367C"/>
          </a:solidFill>
          <a:ln/>
        </p:spPr>
      </p:sp>
      <p:sp>
        <p:nvSpPr>
          <p:cNvPr id="33" name="Shape 31"/>
          <p:cNvSpPr/>
          <p:nvPr/>
        </p:nvSpPr>
        <p:spPr>
          <a:xfrm>
            <a:off x="7180659" y="4923830"/>
            <a:ext cx="269081" cy="269081"/>
          </a:xfrm>
          <a:prstGeom prst="roundRect">
            <a:avLst>
              <a:gd name="adj" fmla="val 18671"/>
            </a:avLst>
          </a:prstGeom>
          <a:solidFill>
            <a:srgbClr val="2F1D63"/>
          </a:solidFill>
          <a:ln w="7620">
            <a:solidFill>
              <a:srgbClr val="48367C"/>
            </a:solidFill>
            <a:prstDash val="solid"/>
          </a:ln>
        </p:spPr>
      </p:sp>
      <p:sp>
        <p:nvSpPr>
          <p:cNvPr id="34" name="Text 32"/>
          <p:cNvSpPr/>
          <p:nvPr/>
        </p:nvSpPr>
        <p:spPr>
          <a:xfrm>
            <a:off x="7260312" y="4964192"/>
            <a:ext cx="109657"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8</a:t>
            </a:r>
            <a:endParaRPr lang="en-US" sz="1450" dirty="0"/>
          </a:p>
        </p:txBody>
      </p:sp>
      <p:sp>
        <p:nvSpPr>
          <p:cNvPr id="35" name="Text 33"/>
          <p:cNvSpPr/>
          <p:nvPr/>
        </p:nvSpPr>
        <p:spPr>
          <a:xfrm>
            <a:off x="7973020" y="4908828"/>
            <a:ext cx="2624733"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Are Any Recharge Stations Reachable?</a:t>
            </a:r>
            <a:endParaRPr lang="en-US" sz="1200" dirty="0"/>
          </a:p>
        </p:txBody>
      </p:sp>
      <p:sp>
        <p:nvSpPr>
          <p:cNvPr id="36" name="Shape 34"/>
          <p:cNvSpPr/>
          <p:nvPr/>
        </p:nvSpPr>
        <p:spPr>
          <a:xfrm>
            <a:off x="6777276" y="5589032"/>
            <a:ext cx="418624" cy="15240"/>
          </a:xfrm>
          <a:prstGeom prst="roundRect">
            <a:avLst>
              <a:gd name="adj" fmla="val 329656"/>
            </a:avLst>
          </a:prstGeom>
          <a:solidFill>
            <a:srgbClr val="48367C"/>
          </a:solidFill>
          <a:ln/>
        </p:spPr>
      </p:sp>
      <p:sp>
        <p:nvSpPr>
          <p:cNvPr id="37" name="Shape 35"/>
          <p:cNvSpPr/>
          <p:nvPr/>
        </p:nvSpPr>
        <p:spPr>
          <a:xfrm>
            <a:off x="7180659" y="5462111"/>
            <a:ext cx="269081" cy="269081"/>
          </a:xfrm>
          <a:prstGeom prst="roundRect">
            <a:avLst>
              <a:gd name="adj" fmla="val 18671"/>
            </a:avLst>
          </a:prstGeom>
          <a:solidFill>
            <a:srgbClr val="2F1D63"/>
          </a:solidFill>
          <a:ln w="7620">
            <a:solidFill>
              <a:srgbClr val="48367C"/>
            </a:solidFill>
            <a:prstDash val="solid"/>
          </a:ln>
        </p:spPr>
      </p:sp>
      <p:sp>
        <p:nvSpPr>
          <p:cNvPr id="38" name="Text 36"/>
          <p:cNvSpPr/>
          <p:nvPr/>
        </p:nvSpPr>
        <p:spPr>
          <a:xfrm>
            <a:off x="7259360" y="5502473"/>
            <a:ext cx="111562"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9</a:t>
            </a:r>
            <a:endParaRPr lang="en-US" sz="1450" dirty="0"/>
          </a:p>
        </p:txBody>
      </p:sp>
      <p:sp>
        <p:nvSpPr>
          <p:cNvPr id="39" name="Text 37"/>
          <p:cNvSpPr/>
          <p:nvPr/>
        </p:nvSpPr>
        <p:spPr>
          <a:xfrm>
            <a:off x="3625453" y="5447109"/>
            <a:ext cx="3031927"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Yes: Select Shortest Path to Recharge Station</a:t>
            </a:r>
            <a:endParaRPr lang="en-US" sz="1200" dirty="0"/>
          </a:p>
        </p:txBody>
      </p:sp>
      <p:sp>
        <p:nvSpPr>
          <p:cNvPr id="40" name="Shape 38"/>
          <p:cNvSpPr/>
          <p:nvPr/>
        </p:nvSpPr>
        <p:spPr>
          <a:xfrm>
            <a:off x="7434501" y="6127313"/>
            <a:ext cx="418624" cy="15240"/>
          </a:xfrm>
          <a:prstGeom prst="roundRect">
            <a:avLst>
              <a:gd name="adj" fmla="val 329656"/>
            </a:avLst>
          </a:prstGeom>
          <a:solidFill>
            <a:srgbClr val="48367C"/>
          </a:solidFill>
          <a:ln/>
        </p:spPr>
      </p:sp>
      <p:sp>
        <p:nvSpPr>
          <p:cNvPr id="41" name="Shape 39"/>
          <p:cNvSpPr/>
          <p:nvPr/>
        </p:nvSpPr>
        <p:spPr>
          <a:xfrm>
            <a:off x="7180659" y="6000393"/>
            <a:ext cx="269081" cy="269081"/>
          </a:xfrm>
          <a:prstGeom prst="roundRect">
            <a:avLst>
              <a:gd name="adj" fmla="val 18671"/>
            </a:avLst>
          </a:prstGeom>
          <a:solidFill>
            <a:srgbClr val="2F1D63"/>
          </a:solidFill>
          <a:ln w="7620">
            <a:solidFill>
              <a:srgbClr val="48367C"/>
            </a:solidFill>
            <a:prstDash val="solid"/>
          </a:ln>
        </p:spPr>
      </p:sp>
      <p:sp>
        <p:nvSpPr>
          <p:cNvPr id="42" name="Text 40"/>
          <p:cNvSpPr/>
          <p:nvPr/>
        </p:nvSpPr>
        <p:spPr>
          <a:xfrm>
            <a:off x="7214711" y="6040755"/>
            <a:ext cx="200978"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10</a:t>
            </a:r>
            <a:endParaRPr lang="en-US" sz="1450" dirty="0"/>
          </a:p>
        </p:txBody>
      </p:sp>
      <p:sp>
        <p:nvSpPr>
          <p:cNvPr id="43" name="Text 41"/>
          <p:cNvSpPr/>
          <p:nvPr/>
        </p:nvSpPr>
        <p:spPr>
          <a:xfrm>
            <a:off x="7973020" y="5985391"/>
            <a:ext cx="2322909"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Update Current Position and Path</a:t>
            </a:r>
            <a:endParaRPr lang="en-US" sz="1200" dirty="0"/>
          </a:p>
        </p:txBody>
      </p:sp>
      <p:sp>
        <p:nvSpPr>
          <p:cNvPr id="44" name="Shape 42"/>
          <p:cNvSpPr/>
          <p:nvPr/>
        </p:nvSpPr>
        <p:spPr>
          <a:xfrm>
            <a:off x="6777276" y="6665595"/>
            <a:ext cx="418624" cy="15240"/>
          </a:xfrm>
          <a:prstGeom prst="roundRect">
            <a:avLst>
              <a:gd name="adj" fmla="val 329656"/>
            </a:avLst>
          </a:prstGeom>
          <a:solidFill>
            <a:srgbClr val="48367C"/>
          </a:solidFill>
          <a:ln/>
        </p:spPr>
      </p:sp>
      <p:sp>
        <p:nvSpPr>
          <p:cNvPr id="45" name="Shape 43"/>
          <p:cNvSpPr/>
          <p:nvPr/>
        </p:nvSpPr>
        <p:spPr>
          <a:xfrm>
            <a:off x="7180659" y="6538674"/>
            <a:ext cx="269081" cy="269081"/>
          </a:xfrm>
          <a:prstGeom prst="roundRect">
            <a:avLst>
              <a:gd name="adj" fmla="val 18671"/>
            </a:avLst>
          </a:prstGeom>
          <a:solidFill>
            <a:srgbClr val="2F1D63"/>
          </a:solidFill>
          <a:ln w="7620">
            <a:solidFill>
              <a:srgbClr val="48367C"/>
            </a:solidFill>
            <a:prstDash val="solid"/>
          </a:ln>
        </p:spPr>
      </p:sp>
      <p:sp>
        <p:nvSpPr>
          <p:cNvPr id="46" name="Text 44"/>
          <p:cNvSpPr/>
          <p:nvPr/>
        </p:nvSpPr>
        <p:spPr>
          <a:xfrm>
            <a:off x="7238286" y="6579037"/>
            <a:ext cx="153710"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11</a:t>
            </a:r>
            <a:endParaRPr lang="en-US" sz="1450" dirty="0"/>
          </a:p>
        </p:txBody>
      </p:sp>
      <p:sp>
        <p:nvSpPr>
          <p:cNvPr id="47" name="Text 45"/>
          <p:cNvSpPr/>
          <p:nvPr/>
        </p:nvSpPr>
        <p:spPr>
          <a:xfrm>
            <a:off x="5087422" y="6523672"/>
            <a:ext cx="1569958" cy="196215"/>
          </a:xfrm>
          <a:prstGeom prst="rect">
            <a:avLst/>
          </a:prstGeom>
          <a:noFill/>
          <a:ln/>
        </p:spPr>
        <p:txBody>
          <a:bodyPr wrap="none" lIns="0" tIns="0" rIns="0" bIns="0" rtlCol="0" anchor="t"/>
          <a:lstStyle/>
          <a:p>
            <a:pPr algn="r"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Battery = 100</a:t>
            </a:r>
            <a:endParaRPr lang="en-US" sz="1200" dirty="0"/>
          </a:p>
        </p:txBody>
      </p:sp>
      <p:sp>
        <p:nvSpPr>
          <p:cNvPr id="48" name="Shape 46"/>
          <p:cNvSpPr/>
          <p:nvPr/>
        </p:nvSpPr>
        <p:spPr>
          <a:xfrm>
            <a:off x="7434501" y="7203877"/>
            <a:ext cx="418624" cy="15240"/>
          </a:xfrm>
          <a:prstGeom prst="roundRect">
            <a:avLst>
              <a:gd name="adj" fmla="val 329656"/>
            </a:avLst>
          </a:prstGeom>
          <a:solidFill>
            <a:srgbClr val="48367C"/>
          </a:solidFill>
          <a:ln/>
        </p:spPr>
      </p:sp>
      <p:sp>
        <p:nvSpPr>
          <p:cNvPr id="49" name="Shape 47"/>
          <p:cNvSpPr/>
          <p:nvPr/>
        </p:nvSpPr>
        <p:spPr>
          <a:xfrm>
            <a:off x="7180659" y="7076956"/>
            <a:ext cx="269081" cy="269081"/>
          </a:xfrm>
          <a:prstGeom prst="roundRect">
            <a:avLst>
              <a:gd name="adj" fmla="val 18671"/>
            </a:avLst>
          </a:prstGeom>
          <a:solidFill>
            <a:srgbClr val="2F1D63"/>
          </a:solidFill>
          <a:ln w="7620">
            <a:solidFill>
              <a:srgbClr val="48367C"/>
            </a:solidFill>
            <a:prstDash val="solid"/>
          </a:ln>
        </p:spPr>
      </p:sp>
      <p:sp>
        <p:nvSpPr>
          <p:cNvPr id="50" name="Text 48"/>
          <p:cNvSpPr/>
          <p:nvPr/>
        </p:nvSpPr>
        <p:spPr>
          <a:xfrm>
            <a:off x="7225189" y="7117318"/>
            <a:ext cx="179903" cy="188357"/>
          </a:xfrm>
          <a:prstGeom prst="rect">
            <a:avLst/>
          </a:prstGeom>
          <a:noFill/>
          <a:ln/>
        </p:spPr>
        <p:txBody>
          <a:bodyPr wrap="none" lIns="0" tIns="0" rIns="0" bIns="0" rtlCol="0" anchor="t"/>
          <a:lstStyle/>
          <a:p>
            <a:pPr algn="ctr" indent="0" marL="0">
              <a:lnSpc>
                <a:spcPts val="1450"/>
              </a:lnSpc>
              <a:buNone/>
            </a:pPr>
            <a:r>
              <a:rPr lang="en-US" sz="1450" b="1" spc="-30" kern="0" dirty="0">
                <a:solidFill>
                  <a:srgbClr val="E0D6DE"/>
                </a:solidFill>
                <a:latin typeface="Petrona Bold" pitchFamily="34" charset="0"/>
                <a:ea typeface="Petrona Bold" pitchFamily="34" charset="-122"/>
                <a:cs typeface="Petrona Bold" pitchFamily="34" charset="-120"/>
              </a:rPr>
              <a:t>12</a:t>
            </a:r>
            <a:endParaRPr lang="en-US" sz="1450" dirty="0"/>
          </a:p>
        </p:txBody>
      </p:sp>
      <p:sp>
        <p:nvSpPr>
          <p:cNvPr id="51" name="Text 49"/>
          <p:cNvSpPr/>
          <p:nvPr/>
        </p:nvSpPr>
        <p:spPr>
          <a:xfrm>
            <a:off x="7973020" y="7061954"/>
            <a:ext cx="4191714" cy="196215"/>
          </a:xfrm>
          <a:prstGeom prst="rect">
            <a:avLst/>
          </a:prstGeom>
          <a:noFill/>
          <a:ln/>
        </p:spPr>
        <p:txBody>
          <a:bodyPr wrap="none" lIns="0" tIns="0" rIns="0" bIns="0" rtlCol="0" anchor="t"/>
          <a:lstStyle/>
          <a:p>
            <a:pPr algn="l" indent="0" marL="0">
              <a:lnSpc>
                <a:spcPts val="1500"/>
              </a:lnSpc>
              <a:buNone/>
            </a:pPr>
            <a:r>
              <a:rPr lang="en-US" sz="1200" b="1" spc="-25" kern="0" dirty="0">
                <a:solidFill>
                  <a:srgbClr val="E0D6DE"/>
                </a:solidFill>
                <a:latin typeface="Petrona Bold" pitchFamily="34" charset="0"/>
                <a:ea typeface="Petrona Bold" pitchFamily="34" charset="-122"/>
                <a:cs typeface="Petrona Bold" pitchFamily="34" charset="-120"/>
              </a:rPr>
              <a:t>Repeat from "Find Paths to All Remaining Survivors using A*"</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1125" y="340281"/>
            <a:ext cx="3233857" cy="404217"/>
          </a:xfrm>
          <a:prstGeom prst="rect">
            <a:avLst/>
          </a:prstGeom>
          <a:noFill/>
          <a:ln/>
        </p:spPr>
        <p:txBody>
          <a:bodyPr wrap="none" lIns="0" tIns="0" rIns="0" bIns="0" rtlCol="0" anchor="t"/>
          <a:lstStyle/>
          <a:p>
            <a:pPr indent="0" marL="0">
              <a:lnSpc>
                <a:spcPts val="3150"/>
              </a:lnSpc>
              <a:buNone/>
            </a:pPr>
            <a:r>
              <a:rPr lang="en-US" sz="2500" b="1" spc="-51" kern="0" dirty="0">
                <a:solidFill>
                  <a:srgbClr val="FF8AAF"/>
                </a:solidFill>
                <a:latin typeface="Petrona Bold" pitchFamily="34" charset="0"/>
                <a:ea typeface="Petrona Bold" pitchFamily="34" charset="-122"/>
                <a:cs typeface="Petrona Bold" pitchFamily="34" charset="-120"/>
              </a:rPr>
              <a:t>program flow</a:t>
            </a:r>
            <a:endParaRPr lang="en-US" sz="2500" dirty="0"/>
          </a:p>
        </p:txBody>
      </p:sp>
      <p:pic>
        <p:nvPicPr>
          <p:cNvPr id="3" name="Image 0" descr="preencoded.png">    </p:cNvPr>
          <p:cNvPicPr>
            <a:picLocks noChangeAspect="1"/>
          </p:cNvPicPr>
          <p:nvPr/>
        </p:nvPicPr>
        <p:blipFill>
          <a:blip r:embed="rId1"/>
          <a:stretch>
            <a:fillRect/>
          </a:stretch>
        </p:blipFill>
        <p:spPr>
          <a:xfrm>
            <a:off x="431125" y="990838"/>
            <a:ext cx="615910" cy="985480"/>
          </a:xfrm>
          <a:prstGeom prst="rect">
            <a:avLst/>
          </a:prstGeom>
        </p:spPr>
      </p:pic>
      <p:sp>
        <p:nvSpPr>
          <p:cNvPr id="4" name="Text 1"/>
          <p:cNvSpPr/>
          <p:nvPr/>
        </p:nvSpPr>
        <p:spPr>
          <a:xfrm>
            <a:off x="1231821" y="1113949"/>
            <a:ext cx="1616869"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1. Grid Generation</a:t>
            </a:r>
            <a:endParaRPr lang="en-US" sz="1250" dirty="0"/>
          </a:p>
        </p:txBody>
      </p:sp>
      <p:sp>
        <p:nvSpPr>
          <p:cNvPr id="5" name="Text 2"/>
          <p:cNvSpPr/>
          <p:nvPr/>
        </p:nvSpPr>
        <p:spPr>
          <a:xfrm>
            <a:off x="1231821" y="1389817"/>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Generate Cave Grid, Add Obstacles, Add Survivors, Add Recharge Stations, Return Grid</a:t>
            </a:r>
            <a:endParaRPr lang="en-US" sz="950" dirty="0"/>
          </a:p>
        </p:txBody>
      </p:sp>
      <p:pic>
        <p:nvPicPr>
          <p:cNvPr id="6" name="Image 1" descr="preencoded.png">    </p:cNvPr>
          <p:cNvPicPr>
            <a:picLocks noChangeAspect="1"/>
          </p:cNvPicPr>
          <p:nvPr/>
        </p:nvPicPr>
        <p:blipFill>
          <a:blip r:embed="rId2"/>
          <a:stretch>
            <a:fillRect/>
          </a:stretch>
        </p:blipFill>
        <p:spPr>
          <a:xfrm>
            <a:off x="431125" y="1976318"/>
            <a:ext cx="615910" cy="985480"/>
          </a:xfrm>
          <a:prstGeom prst="rect">
            <a:avLst/>
          </a:prstGeom>
        </p:spPr>
      </p:pic>
      <p:sp>
        <p:nvSpPr>
          <p:cNvPr id="7" name="Text 3"/>
          <p:cNvSpPr/>
          <p:nvPr/>
        </p:nvSpPr>
        <p:spPr>
          <a:xfrm>
            <a:off x="1231821" y="2099429"/>
            <a:ext cx="1616869"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2. A* Search</a:t>
            </a:r>
            <a:endParaRPr lang="en-US" sz="1250" dirty="0"/>
          </a:p>
        </p:txBody>
      </p:sp>
      <p:sp>
        <p:nvSpPr>
          <p:cNvPr id="8" name="Text 4"/>
          <p:cNvSpPr/>
          <p:nvPr/>
        </p:nvSpPr>
        <p:spPr>
          <a:xfrm>
            <a:off x="1231821" y="2375297"/>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Initialize, loop while open_set not empty, check if current == Goal, calculate tentative cost, check for cheaper path, update costs and open_set, return path or empty list</a:t>
            </a:r>
            <a:endParaRPr lang="en-US" sz="950" dirty="0"/>
          </a:p>
        </p:txBody>
      </p:sp>
      <p:pic>
        <p:nvPicPr>
          <p:cNvPr id="9" name="Image 2" descr="preencoded.png">    </p:cNvPr>
          <p:cNvPicPr>
            <a:picLocks noChangeAspect="1"/>
          </p:cNvPicPr>
          <p:nvPr/>
        </p:nvPicPr>
        <p:blipFill>
          <a:blip r:embed="rId3"/>
          <a:stretch>
            <a:fillRect/>
          </a:stretch>
        </p:blipFill>
        <p:spPr>
          <a:xfrm>
            <a:off x="431125" y="2961799"/>
            <a:ext cx="615910" cy="985480"/>
          </a:xfrm>
          <a:prstGeom prst="rect">
            <a:avLst/>
          </a:prstGeom>
        </p:spPr>
      </p:pic>
      <p:sp>
        <p:nvSpPr>
          <p:cNvPr id="10" name="Text 5"/>
          <p:cNvSpPr/>
          <p:nvPr/>
        </p:nvSpPr>
        <p:spPr>
          <a:xfrm>
            <a:off x="1231821" y="3084909"/>
            <a:ext cx="1616869"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3. Heuristic</a:t>
            </a:r>
            <a:endParaRPr lang="en-US" sz="1250" dirty="0"/>
          </a:p>
        </p:txBody>
      </p:sp>
      <p:sp>
        <p:nvSpPr>
          <p:cNvPr id="11" name="Text 6"/>
          <p:cNvSpPr/>
          <p:nvPr/>
        </p:nvSpPr>
        <p:spPr>
          <a:xfrm>
            <a:off x="1231821" y="3360777"/>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Calculate Manhattan Distance, Return Distance</a:t>
            </a:r>
            <a:endParaRPr lang="en-US" sz="950" dirty="0"/>
          </a:p>
        </p:txBody>
      </p:sp>
      <p:pic>
        <p:nvPicPr>
          <p:cNvPr id="12" name="Image 3" descr="preencoded.png">    </p:cNvPr>
          <p:cNvPicPr>
            <a:picLocks noChangeAspect="1"/>
          </p:cNvPicPr>
          <p:nvPr/>
        </p:nvPicPr>
        <p:blipFill>
          <a:blip r:embed="rId4"/>
          <a:stretch>
            <a:fillRect/>
          </a:stretch>
        </p:blipFill>
        <p:spPr>
          <a:xfrm>
            <a:off x="431125" y="3947279"/>
            <a:ext cx="615910" cy="985480"/>
          </a:xfrm>
          <a:prstGeom prst="rect">
            <a:avLst/>
          </a:prstGeom>
        </p:spPr>
      </p:pic>
      <p:sp>
        <p:nvSpPr>
          <p:cNvPr id="13" name="Text 7"/>
          <p:cNvSpPr/>
          <p:nvPr/>
        </p:nvSpPr>
        <p:spPr>
          <a:xfrm>
            <a:off x="1231821" y="4070390"/>
            <a:ext cx="1930241"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4. Multi-Target Pathfinding</a:t>
            </a:r>
            <a:endParaRPr lang="en-US" sz="1250" dirty="0"/>
          </a:p>
        </p:txBody>
      </p:sp>
      <p:sp>
        <p:nvSpPr>
          <p:cNvPr id="14" name="Text 8"/>
          <p:cNvSpPr/>
          <p:nvPr/>
        </p:nvSpPr>
        <p:spPr>
          <a:xfrm>
            <a:off x="1231821" y="4346258"/>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Initialize, loop until all survivors rescued, generate paths using A*, filter paths, find shortest, update battery, handle battery low scenarios, return results.</a:t>
            </a:r>
            <a:endParaRPr lang="en-US" sz="950" dirty="0"/>
          </a:p>
        </p:txBody>
      </p:sp>
      <p:pic>
        <p:nvPicPr>
          <p:cNvPr id="15" name="Image 4" descr="preencoded.png">    </p:cNvPr>
          <p:cNvPicPr>
            <a:picLocks noChangeAspect="1"/>
          </p:cNvPicPr>
          <p:nvPr/>
        </p:nvPicPr>
        <p:blipFill>
          <a:blip r:embed="rId5"/>
          <a:stretch>
            <a:fillRect/>
          </a:stretch>
        </p:blipFill>
        <p:spPr>
          <a:xfrm>
            <a:off x="431125" y="4932759"/>
            <a:ext cx="615910" cy="985480"/>
          </a:xfrm>
          <a:prstGeom prst="rect">
            <a:avLst/>
          </a:prstGeom>
        </p:spPr>
      </p:pic>
      <p:sp>
        <p:nvSpPr>
          <p:cNvPr id="16" name="Text 9"/>
          <p:cNvSpPr/>
          <p:nvPr/>
        </p:nvSpPr>
        <p:spPr>
          <a:xfrm>
            <a:off x="1231821" y="5055870"/>
            <a:ext cx="1616869"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5. RescueRobot Class</a:t>
            </a:r>
            <a:endParaRPr lang="en-US" sz="1250" dirty="0"/>
          </a:p>
        </p:txBody>
      </p:sp>
      <p:sp>
        <p:nvSpPr>
          <p:cNvPr id="17" name="Text 10"/>
          <p:cNvSpPr/>
          <p:nvPr/>
        </p:nvSpPr>
        <p:spPr>
          <a:xfrm>
            <a:off x="1231821" y="5331738"/>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Initialize Robot, start rescue, find elements, use multi-target pathfinding, return path and rescued survivors</a:t>
            </a:r>
            <a:endParaRPr lang="en-US" sz="950" dirty="0"/>
          </a:p>
        </p:txBody>
      </p:sp>
      <p:pic>
        <p:nvPicPr>
          <p:cNvPr id="18" name="Image 5" descr="preencoded.png">    </p:cNvPr>
          <p:cNvPicPr>
            <a:picLocks noChangeAspect="1"/>
          </p:cNvPicPr>
          <p:nvPr/>
        </p:nvPicPr>
        <p:blipFill>
          <a:blip r:embed="rId6"/>
          <a:stretch>
            <a:fillRect/>
          </a:stretch>
        </p:blipFill>
        <p:spPr>
          <a:xfrm>
            <a:off x="431125" y="5918240"/>
            <a:ext cx="615910" cy="985480"/>
          </a:xfrm>
          <a:prstGeom prst="rect">
            <a:avLst/>
          </a:prstGeom>
        </p:spPr>
      </p:pic>
      <p:sp>
        <p:nvSpPr>
          <p:cNvPr id="19" name="Text 11"/>
          <p:cNvSpPr/>
          <p:nvPr/>
        </p:nvSpPr>
        <p:spPr>
          <a:xfrm>
            <a:off x="1231821" y="6041350"/>
            <a:ext cx="1616869"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6. Grid Visualization</a:t>
            </a:r>
            <a:endParaRPr lang="en-US" sz="1250" dirty="0"/>
          </a:p>
        </p:txBody>
      </p:sp>
      <p:sp>
        <p:nvSpPr>
          <p:cNvPr id="20" name="Text 12"/>
          <p:cNvSpPr/>
          <p:nvPr/>
        </p:nvSpPr>
        <p:spPr>
          <a:xfrm>
            <a:off x="1231821" y="6317218"/>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Create Grid, visualize path (animate robot)</a:t>
            </a:r>
            <a:endParaRPr lang="en-US" sz="950" dirty="0"/>
          </a:p>
        </p:txBody>
      </p:sp>
      <p:pic>
        <p:nvPicPr>
          <p:cNvPr id="21" name="Image 6" descr="preencoded.png">    </p:cNvPr>
          <p:cNvPicPr>
            <a:picLocks noChangeAspect="1"/>
          </p:cNvPicPr>
          <p:nvPr/>
        </p:nvPicPr>
        <p:blipFill>
          <a:blip r:embed="rId7"/>
          <a:stretch>
            <a:fillRect/>
          </a:stretch>
        </p:blipFill>
        <p:spPr>
          <a:xfrm>
            <a:off x="431125" y="6903720"/>
            <a:ext cx="615910" cy="985480"/>
          </a:xfrm>
          <a:prstGeom prst="rect">
            <a:avLst/>
          </a:prstGeom>
        </p:spPr>
      </p:pic>
      <p:sp>
        <p:nvSpPr>
          <p:cNvPr id="22" name="Text 13"/>
          <p:cNvSpPr/>
          <p:nvPr/>
        </p:nvSpPr>
        <p:spPr>
          <a:xfrm>
            <a:off x="1231821" y="7026831"/>
            <a:ext cx="1728907" cy="202049"/>
          </a:xfrm>
          <a:prstGeom prst="rect">
            <a:avLst/>
          </a:prstGeom>
          <a:noFill/>
          <a:ln/>
        </p:spPr>
        <p:txBody>
          <a:bodyPr wrap="none" lIns="0" tIns="0" rIns="0" bIns="0" rtlCol="0" anchor="t"/>
          <a:lstStyle/>
          <a:p>
            <a:pPr algn="l" indent="0" marL="0">
              <a:lnSpc>
                <a:spcPts val="1550"/>
              </a:lnSpc>
              <a:buNone/>
            </a:pPr>
            <a:r>
              <a:rPr lang="en-US" sz="1250" b="1" spc="-25" kern="0" dirty="0">
                <a:solidFill>
                  <a:srgbClr val="E0D6DE"/>
                </a:solidFill>
                <a:latin typeface="Petrona Bold" pitchFamily="34" charset="0"/>
                <a:ea typeface="Petrona Bold" pitchFamily="34" charset="-122"/>
                <a:cs typeface="Petrona Bold" pitchFamily="34" charset="-120"/>
              </a:rPr>
              <a:t>7. Flask Web Application</a:t>
            </a:r>
            <a:endParaRPr lang="en-US" sz="1250" dirty="0"/>
          </a:p>
        </p:txBody>
      </p:sp>
      <p:sp>
        <p:nvSpPr>
          <p:cNvPr id="23" name="Text 14"/>
          <p:cNvSpPr/>
          <p:nvPr/>
        </p:nvSpPr>
        <p:spPr>
          <a:xfrm>
            <a:off x="1231821" y="7302698"/>
            <a:ext cx="12967454" cy="197168"/>
          </a:xfrm>
          <a:prstGeom prst="rect">
            <a:avLst/>
          </a:prstGeom>
          <a:noFill/>
          <a:ln/>
        </p:spPr>
        <p:txBody>
          <a:bodyPr wrap="none" lIns="0" tIns="0" rIns="0" bIns="0" rtlCol="0" anchor="t"/>
          <a:lstStyle/>
          <a:p>
            <a:pPr algn="l" indent="0" marL="0">
              <a:lnSpc>
                <a:spcPts val="1550"/>
              </a:lnSpc>
              <a:buNone/>
            </a:pPr>
            <a:r>
              <a:rPr lang="en-US" sz="950" spc="-19" kern="0" dirty="0">
                <a:solidFill>
                  <a:srgbClr val="E0D6DE"/>
                </a:solidFill>
                <a:latin typeface="Inter" pitchFamily="34" charset="0"/>
                <a:ea typeface="Inter" pitchFamily="34" charset="-122"/>
                <a:cs typeface="Inter" pitchFamily="34" charset="-120"/>
              </a:rPr>
              <a:t>Define routes, run Flask app</a:t>
            </a:r>
            <a:endParaRPr lang="en-US" sz="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210508"/>
            <a:ext cx="4763333" cy="595432"/>
          </a:xfrm>
          <a:prstGeom prst="rect">
            <a:avLst/>
          </a:prstGeom>
          <a:noFill/>
          <a:ln/>
        </p:spPr>
        <p:txBody>
          <a:bodyPr wrap="none" lIns="0" tIns="0" rIns="0" bIns="0" rtlCol="0" anchor="t"/>
          <a:lstStyle/>
          <a:p>
            <a:pPr indent="0" marL="0">
              <a:lnSpc>
                <a:spcPts val="4650"/>
              </a:lnSpc>
              <a:buNone/>
            </a:pPr>
            <a:r>
              <a:rPr lang="en-US" sz="3750" b="1" spc="-75" kern="0" dirty="0">
                <a:solidFill>
                  <a:srgbClr val="FF8AAF"/>
                </a:solidFill>
                <a:latin typeface="Petrona Bold" pitchFamily="34" charset="0"/>
                <a:ea typeface="Petrona Bold" pitchFamily="34" charset="-122"/>
                <a:cs typeface="Petrona Bold" pitchFamily="34" charset="-120"/>
              </a:rPr>
              <a:t>Cave Grid Generation</a:t>
            </a:r>
            <a:endParaRPr lang="en-US" sz="3750" dirty="0"/>
          </a:p>
        </p:txBody>
      </p:sp>
      <p:sp>
        <p:nvSpPr>
          <p:cNvPr id="3" name="Shape 1"/>
          <p:cNvSpPr/>
          <p:nvPr/>
        </p:nvSpPr>
        <p:spPr>
          <a:xfrm>
            <a:off x="793790" y="2259568"/>
            <a:ext cx="6408063" cy="1702832"/>
          </a:xfrm>
          <a:prstGeom prst="roundRect">
            <a:avLst>
              <a:gd name="adj" fmla="val 5595"/>
            </a:avLst>
          </a:prstGeom>
          <a:solidFill>
            <a:srgbClr val="2F1D63"/>
          </a:solidFill>
          <a:ln w="7620">
            <a:solidFill>
              <a:srgbClr val="48367C"/>
            </a:solidFill>
            <a:prstDash val="solid"/>
          </a:ln>
        </p:spPr>
      </p:sp>
      <p:sp>
        <p:nvSpPr>
          <p:cNvPr id="4" name="Text 2"/>
          <p:cNvSpPr/>
          <p:nvPr/>
        </p:nvSpPr>
        <p:spPr>
          <a:xfrm>
            <a:off x="1028224" y="249400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Empty Spaces (.)</a:t>
            </a:r>
            <a:endParaRPr lang="en-US" sz="2300" dirty="0"/>
          </a:p>
        </p:txBody>
      </p:sp>
      <p:sp>
        <p:nvSpPr>
          <p:cNvPr id="5" name="Text 3"/>
          <p:cNvSpPr/>
          <p:nvPr/>
        </p:nvSpPr>
        <p:spPr>
          <a:xfrm>
            <a:off x="1028224" y="3002161"/>
            <a:ext cx="5939195"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Default state for most grid cells.</a:t>
            </a:r>
            <a:endParaRPr lang="en-US" sz="1750" dirty="0"/>
          </a:p>
        </p:txBody>
      </p:sp>
      <p:sp>
        <p:nvSpPr>
          <p:cNvPr id="6" name="Shape 4"/>
          <p:cNvSpPr/>
          <p:nvPr/>
        </p:nvSpPr>
        <p:spPr>
          <a:xfrm>
            <a:off x="7428667" y="2259568"/>
            <a:ext cx="6408063" cy="1702832"/>
          </a:xfrm>
          <a:prstGeom prst="roundRect">
            <a:avLst>
              <a:gd name="adj" fmla="val 5595"/>
            </a:avLst>
          </a:prstGeom>
          <a:solidFill>
            <a:srgbClr val="2F1D63"/>
          </a:solidFill>
          <a:ln w="7620">
            <a:solidFill>
              <a:srgbClr val="48367C"/>
            </a:solidFill>
            <a:prstDash val="solid"/>
          </a:ln>
        </p:spPr>
      </p:sp>
      <p:sp>
        <p:nvSpPr>
          <p:cNvPr id="7" name="Text 5"/>
          <p:cNvSpPr/>
          <p:nvPr/>
        </p:nvSpPr>
        <p:spPr>
          <a:xfrm>
            <a:off x="7663101" y="2494002"/>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Dangers (D)</a:t>
            </a:r>
            <a:endParaRPr lang="en-US" sz="2300" dirty="0"/>
          </a:p>
        </p:txBody>
      </p:sp>
      <p:sp>
        <p:nvSpPr>
          <p:cNvPr id="8" name="Text 6"/>
          <p:cNvSpPr/>
          <p:nvPr/>
        </p:nvSpPr>
        <p:spPr>
          <a:xfrm>
            <a:off x="7663101" y="3002161"/>
            <a:ext cx="59391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Randomly placed hazards. 15 positions chosen randomly, avoiding the starting point (0, 0).</a:t>
            </a:r>
            <a:endParaRPr lang="en-US" sz="1750" dirty="0"/>
          </a:p>
        </p:txBody>
      </p:sp>
      <p:sp>
        <p:nvSpPr>
          <p:cNvPr id="9" name="Shape 7"/>
          <p:cNvSpPr/>
          <p:nvPr/>
        </p:nvSpPr>
        <p:spPr>
          <a:xfrm>
            <a:off x="793790" y="4189214"/>
            <a:ext cx="6408063" cy="1339929"/>
          </a:xfrm>
          <a:prstGeom prst="roundRect">
            <a:avLst>
              <a:gd name="adj" fmla="val 7110"/>
            </a:avLst>
          </a:prstGeom>
          <a:solidFill>
            <a:srgbClr val="2F1D63"/>
          </a:solidFill>
          <a:ln w="7620">
            <a:solidFill>
              <a:srgbClr val="48367C"/>
            </a:solidFill>
            <a:prstDash val="solid"/>
          </a:ln>
        </p:spPr>
      </p:sp>
      <p:sp>
        <p:nvSpPr>
          <p:cNvPr id="10" name="Text 8"/>
          <p:cNvSpPr/>
          <p:nvPr/>
        </p:nvSpPr>
        <p:spPr>
          <a:xfrm>
            <a:off x="1028224" y="4423648"/>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Survivors (S)</a:t>
            </a:r>
            <a:endParaRPr lang="en-US" sz="2300" dirty="0"/>
          </a:p>
        </p:txBody>
      </p:sp>
      <p:sp>
        <p:nvSpPr>
          <p:cNvPr id="11" name="Text 9"/>
          <p:cNvSpPr/>
          <p:nvPr/>
        </p:nvSpPr>
        <p:spPr>
          <a:xfrm>
            <a:off x="1028224" y="4931807"/>
            <a:ext cx="5939195"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Placed randomly in 3 empty positions.</a:t>
            </a:r>
            <a:endParaRPr lang="en-US" sz="1750" dirty="0"/>
          </a:p>
        </p:txBody>
      </p:sp>
      <p:sp>
        <p:nvSpPr>
          <p:cNvPr id="12" name="Shape 10"/>
          <p:cNvSpPr/>
          <p:nvPr/>
        </p:nvSpPr>
        <p:spPr>
          <a:xfrm>
            <a:off x="7428667" y="4189214"/>
            <a:ext cx="6408063" cy="1339929"/>
          </a:xfrm>
          <a:prstGeom prst="roundRect">
            <a:avLst>
              <a:gd name="adj" fmla="val 7110"/>
            </a:avLst>
          </a:prstGeom>
          <a:solidFill>
            <a:srgbClr val="2F1D63"/>
          </a:solidFill>
          <a:ln w="7620">
            <a:solidFill>
              <a:srgbClr val="48367C"/>
            </a:solidFill>
            <a:prstDash val="solid"/>
          </a:ln>
        </p:spPr>
      </p:sp>
      <p:sp>
        <p:nvSpPr>
          <p:cNvPr id="13" name="Text 11"/>
          <p:cNvSpPr/>
          <p:nvPr/>
        </p:nvSpPr>
        <p:spPr>
          <a:xfrm>
            <a:off x="7663101" y="4423648"/>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Recharge Stations (R)</a:t>
            </a:r>
            <a:endParaRPr lang="en-US" sz="2300" dirty="0"/>
          </a:p>
        </p:txBody>
      </p:sp>
      <p:sp>
        <p:nvSpPr>
          <p:cNvPr id="14" name="Text 12"/>
          <p:cNvSpPr/>
          <p:nvPr/>
        </p:nvSpPr>
        <p:spPr>
          <a:xfrm>
            <a:off x="7663101" y="4931807"/>
            <a:ext cx="5939195"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Randomly placed in 2 empty positions.</a:t>
            </a:r>
            <a:endParaRPr lang="en-US" sz="1750" dirty="0"/>
          </a:p>
        </p:txBody>
      </p:sp>
      <p:sp>
        <p:nvSpPr>
          <p:cNvPr id="15" name="Text 13"/>
          <p:cNvSpPr/>
          <p:nvPr/>
        </p:nvSpPr>
        <p:spPr>
          <a:xfrm>
            <a:off x="793790" y="5869305"/>
            <a:ext cx="3572470"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Code Overview</a:t>
            </a:r>
            <a:endParaRPr lang="en-US" sz="2800" dirty="0"/>
          </a:p>
        </p:txBody>
      </p:sp>
      <p:sp>
        <p:nvSpPr>
          <p:cNvPr id="16" name="Text 14"/>
          <p:cNvSpPr/>
          <p:nvPr/>
        </p:nvSpPr>
        <p:spPr>
          <a:xfrm>
            <a:off x="793790" y="6656070"/>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This Python function generates a 10x10 grid-based cave environment with the elements detailed above.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027634"/>
            <a:ext cx="6444853"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State Space Components</a:t>
            </a:r>
            <a:endParaRPr lang="en-US" sz="4650" dirty="0"/>
          </a:p>
        </p:txBody>
      </p:sp>
      <p:sp>
        <p:nvSpPr>
          <p:cNvPr id="3" name="Shape 1"/>
          <p:cNvSpPr/>
          <p:nvPr/>
        </p:nvSpPr>
        <p:spPr>
          <a:xfrm>
            <a:off x="793790" y="3225522"/>
            <a:ext cx="6408063" cy="840938"/>
          </a:xfrm>
          <a:prstGeom prst="roundRect">
            <a:avLst>
              <a:gd name="adj" fmla="val 11329"/>
            </a:avLst>
          </a:prstGeom>
          <a:solidFill>
            <a:srgbClr val="2F1D63"/>
          </a:solidFill>
          <a:ln w="7620">
            <a:solidFill>
              <a:srgbClr val="48367C"/>
            </a:solidFill>
            <a:prstDash val="solid"/>
          </a:ln>
        </p:spPr>
      </p:sp>
      <p:sp>
        <p:nvSpPr>
          <p:cNvPr id="4" name="Text 2"/>
          <p:cNvSpPr/>
          <p:nvPr/>
        </p:nvSpPr>
        <p:spPr>
          <a:xfrm>
            <a:off x="1028224" y="345995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Robot Position</a:t>
            </a:r>
            <a:endParaRPr lang="en-US" sz="2300" dirty="0"/>
          </a:p>
        </p:txBody>
      </p:sp>
      <p:sp>
        <p:nvSpPr>
          <p:cNvPr id="5" name="Shape 3"/>
          <p:cNvSpPr/>
          <p:nvPr/>
        </p:nvSpPr>
        <p:spPr>
          <a:xfrm>
            <a:off x="7428667" y="3225522"/>
            <a:ext cx="6408063" cy="840938"/>
          </a:xfrm>
          <a:prstGeom prst="roundRect">
            <a:avLst>
              <a:gd name="adj" fmla="val 11329"/>
            </a:avLst>
          </a:prstGeom>
          <a:solidFill>
            <a:srgbClr val="2F1D63"/>
          </a:solidFill>
          <a:ln w="7620">
            <a:solidFill>
              <a:srgbClr val="48367C"/>
            </a:solidFill>
            <a:prstDash val="solid"/>
          </a:ln>
        </p:spPr>
      </p:sp>
      <p:sp>
        <p:nvSpPr>
          <p:cNvPr id="6" name="Text 4"/>
          <p:cNvSpPr/>
          <p:nvPr/>
        </p:nvSpPr>
        <p:spPr>
          <a:xfrm>
            <a:off x="7663101" y="345995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Survivors Remaining</a:t>
            </a:r>
            <a:endParaRPr lang="en-US" sz="2300" dirty="0"/>
          </a:p>
        </p:txBody>
      </p:sp>
      <p:sp>
        <p:nvSpPr>
          <p:cNvPr id="7" name="Shape 5"/>
          <p:cNvSpPr/>
          <p:nvPr/>
        </p:nvSpPr>
        <p:spPr>
          <a:xfrm>
            <a:off x="793790" y="4293275"/>
            <a:ext cx="6408063" cy="840938"/>
          </a:xfrm>
          <a:prstGeom prst="roundRect">
            <a:avLst>
              <a:gd name="adj" fmla="val 11329"/>
            </a:avLst>
          </a:prstGeom>
          <a:solidFill>
            <a:srgbClr val="2F1D63"/>
          </a:solidFill>
          <a:ln w="7620">
            <a:solidFill>
              <a:srgbClr val="48367C"/>
            </a:solidFill>
            <a:prstDash val="solid"/>
          </a:ln>
        </p:spPr>
      </p:sp>
      <p:sp>
        <p:nvSpPr>
          <p:cNvPr id="8" name="Text 6"/>
          <p:cNvSpPr/>
          <p:nvPr/>
        </p:nvSpPr>
        <p:spPr>
          <a:xfrm>
            <a:off x="1028224" y="4527709"/>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Recharge Stations</a:t>
            </a:r>
            <a:endParaRPr lang="en-US" sz="2300" dirty="0"/>
          </a:p>
        </p:txBody>
      </p:sp>
      <p:sp>
        <p:nvSpPr>
          <p:cNvPr id="9" name="Shape 7"/>
          <p:cNvSpPr/>
          <p:nvPr/>
        </p:nvSpPr>
        <p:spPr>
          <a:xfrm>
            <a:off x="7428667" y="4293275"/>
            <a:ext cx="6408063" cy="840938"/>
          </a:xfrm>
          <a:prstGeom prst="roundRect">
            <a:avLst>
              <a:gd name="adj" fmla="val 11329"/>
            </a:avLst>
          </a:prstGeom>
          <a:solidFill>
            <a:srgbClr val="2F1D63"/>
          </a:solidFill>
          <a:ln w="7620">
            <a:solidFill>
              <a:srgbClr val="48367C"/>
            </a:solidFill>
            <a:prstDash val="solid"/>
          </a:ln>
        </p:spPr>
      </p:sp>
      <p:sp>
        <p:nvSpPr>
          <p:cNvPr id="10" name="Text 8"/>
          <p:cNvSpPr/>
          <p:nvPr/>
        </p:nvSpPr>
        <p:spPr>
          <a:xfrm>
            <a:off x="7663101" y="4527709"/>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Visited Grid</a:t>
            </a:r>
            <a:endParaRPr lang="en-US" sz="2300" dirty="0"/>
          </a:p>
        </p:txBody>
      </p:sp>
      <p:sp>
        <p:nvSpPr>
          <p:cNvPr id="11" name="Shape 9"/>
          <p:cNvSpPr/>
          <p:nvPr/>
        </p:nvSpPr>
        <p:spPr>
          <a:xfrm>
            <a:off x="793790" y="5361027"/>
            <a:ext cx="6408063" cy="840938"/>
          </a:xfrm>
          <a:prstGeom prst="roundRect">
            <a:avLst>
              <a:gd name="adj" fmla="val 11329"/>
            </a:avLst>
          </a:prstGeom>
          <a:solidFill>
            <a:srgbClr val="2F1D63"/>
          </a:solidFill>
          <a:ln w="7620">
            <a:solidFill>
              <a:srgbClr val="48367C"/>
            </a:solidFill>
            <a:prstDash val="solid"/>
          </a:ln>
        </p:spPr>
      </p:sp>
      <p:sp>
        <p:nvSpPr>
          <p:cNvPr id="12" name="Text 10"/>
          <p:cNvSpPr/>
          <p:nvPr/>
        </p:nvSpPr>
        <p:spPr>
          <a:xfrm>
            <a:off x="1028224" y="5595461"/>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Battery Level</a:t>
            </a:r>
            <a:endParaRPr lang="en-US" sz="2300" dirty="0"/>
          </a:p>
        </p:txBody>
      </p:sp>
      <p:sp>
        <p:nvSpPr>
          <p:cNvPr id="13" name="Shape 11"/>
          <p:cNvSpPr/>
          <p:nvPr/>
        </p:nvSpPr>
        <p:spPr>
          <a:xfrm>
            <a:off x="7428667" y="5361027"/>
            <a:ext cx="6408063" cy="840938"/>
          </a:xfrm>
          <a:prstGeom prst="roundRect">
            <a:avLst>
              <a:gd name="adj" fmla="val 11329"/>
            </a:avLst>
          </a:prstGeom>
          <a:solidFill>
            <a:srgbClr val="2F1D63"/>
          </a:solidFill>
          <a:ln w="7620">
            <a:solidFill>
              <a:srgbClr val="48367C"/>
            </a:solidFill>
            <a:prstDash val="solid"/>
          </a:ln>
        </p:spPr>
      </p:sp>
      <p:sp>
        <p:nvSpPr>
          <p:cNvPr id="14" name="Text 12"/>
          <p:cNvSpPr/>
          <p:nvPr/>
        </p:nvSpPr>
        <p:spPr>
          <a:xfrm>
            <a:off x="7663101" y="5595461"/>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Path Taken</a:t>
            </a:r>
            <a:endParaRPr lang="en-US" sz="2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05984"/>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PEAS Diagram</a:t>
            </a:r>
            <a:endParaRPr lang="en-US" sz="4650" dirty="0"/>
          </a:p>
        </p:txBody>
      </p:sp>
      <p:sp>
        <p:nvSpPr>
          <p:cNvPr id="3" name="Text 1"/>
          <p:cNvSpPr/>
          <p:nvPr/>
        </p:nvSpPr>
        <p:spPr>
          <a:xfrm>
            <a:off x="793790" y="2517219"/>
            <a:ext cx="2845594" cy="893207"/>
          </a:xfrm>
          <a:prstGeom prst="rect">
            <a:avLst/>
          </a:prstGeom>
          <a:noFill/>
          <a:ln/>
        </p:spPr>
        <p:txBody>
          <a:bodyPr wrap="squar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Performance Measure</a:t>
            </a:r>
            <a:endParaRPr lang="en-US" sz="2800" dirty="0"/>
          </a:p>
        </p:txBody>
      </p:sp>
      <p:sp>
        <p:nvSpPr>
          <p:cNvPr id="4" name="Text 2"/>
          <p:cNvSpPr/>
          <p:nvPr/>
        </p:nvSpPr>
        <p:spPr>
          <a:xfrm>
            <a:off x="793790" y="363724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Successfully rescue all survivors.</a:t>
            </a:r>
            <a:endParaRPr lang="en-US" sz="1750" dirty="0"/>
          </a:p>
        </p:txBody>
      </p:sp>
      <p:sp>
        <p:nvSpPr>
          <p:cNvPr id="5" name="Text 3"/>
          <p:cNvSpPr/>
          <p:nvPr/>
        </p:nvSpPr>
        <p:spPr>
          <a:xfrm>
            <a:off x="793790" y="4442341"/>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Minimize battery usage.</a:t>
            </a:r>
            <a:endParaRPr lang="en-US" sz="1750" dirty="0"/>
          </a:p>
        </p:txBody>
      </p:sp>
      <p:sp>
        <p:nvSpPr>
          <p:cNvPr id="6" name="Text 4"/>
          <p:cNvSpPr/>
          <p:nvPr/>
        </p:nvSpPr>
        <p:spPr>
          <a:xfrm>
            <a:off x="793790" y="4884539"/>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Minimize time spent.</a:t>
            </a:r>
            <a:endParaRPr lang="en-US" sz="1750" dirty="0"/>
          </a:p>
        </p:txBody>
      </p:sp>
      <p:sp>
        <p:nvSpPr>
          <p:cNvPr id="7" name="Text 5"/>
          <p:cNvSpPr/>
          <p:nvPr/>
        </p:nvSpPr>
        <p:spPr>
          <a:xfrm>
            <a:off x="793790" y="532673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Maximize the area covered.</a:t>
            </a:r>
            <a:endParaRPr lang="en-US" sz="1750" dirty="0"/>
          </a:p>
        </p:txBody>
      </p:sp>
      <p:sp>
        <p:nvSpPr>
          <p:cNvPr id="8" name="Text 6"/>
          <p:cNvSpPr/>
          <p:nvPr/>
        </p:nvSpPr>
        <p:spPr>
          <a:xfrm>
            <a:off x="4200406" y="2517219"/>
            <a:ext cx="2845594"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Environment</a:t>
            </a:r>
            <a:endParaRPr lang="en-US" sz="2800" dirty="0"/>
          </a:p>
        </p:txBody>
      </p:sp>
      <p:sp>
        <p:nvSpPr>
          <p:cNvPr id="9" name="Text 7"/>
          <p:cNvSpPr/>
          <p:nvPr/>
        </p:nvSpPr>
        <p:spPr>
          <a:xfrm>
            <a:off x="4200406" y="319063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Grid with cells representing space.</a:t>
            </a:r>
            <a:endParaRPr lang="en-US" sz="1750" dirty="0"/>
          </a:p>
        </p:txBody>
      </p:sp>
      <p:sp>
        <p:nvSpPr>
          <p:cNvPr id="10" name="Text 8"/>
          <p:cNvSpPr/>
          <p:nvPr/>
        </p:nvSpPr>
        <p:spPr>
          <a:xfrm>
            <a:off x="4200406" y="3995738"/>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Fixed positions for survivors and recharge stations.</a:t>
            </a:r>
            <a:endParaRPr lang="en-US" sz="1750" dirty="0"/>
          </a:p>
        </p:txBody>
      </p:sp>
      <p:sp>
        <p:nvSpPr>
          <p:cNvPr id="11" name="Text 9"/>
          <p:cNvSpPr/>
          <p:nvPr/>
        </p:nvSpPr>
        <p:spPr>
          <a:xfrm>
            <a:off x="4200406" y="5163741"/>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Obstacles .</a:t>
            </a:r>
            <a:endParaRPr lang="en-US" sz="1750" dirty="0"/>
          </a:p>
        </p:txBody>
      </p:sp>
      <p:sp>
        <p:nvSpPr>
          <p:cNvPr id="12" name="Text 10"/>
          <p:cNvSpPr/>
          <p:nvPr/>
        </p:nvSpPr>
        <p:spPr>
          <a:xfrm>
            <a:off x="7607022" y="2517219"/>
            <a:ext cx="2845594" cy="893207"/>
          </a:xfrm>
          <a:prstGeom prst="rect">
            <a:avLst/>
          </a:prstGeom>
          <a:noFill/>
          <a:ln/>
        </p:spPr>
        <p:txBody>
          <a:bodyPr wrap="squar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Actuators(in code grid movement)</a:t>
            </a:r>
            <a:endParaRPr lang="en-US" sz="2800" dirty="0"/>
          </a:p>
        </p:txBody>
      </p:sp>
      <p:sp>
        <p:nvSpPr>
          <p:cNvPr id="13" name="Text 11"/>
          <p:cNvSpPr/>
          <p:nvPr/>
        </p:nvSpPr>
        <p:spPr>
          <a:xfrm>
            <a:off x="7607022" y="363724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Motors to move the robot.</a:t>
            </a:r>
            <a:endParaRPr lang="en-US" sz="1750" dirty="0"/>
          </a:p>
        </p:txBody>
      </p:sp>
      <p:sp>
        <p:nvSpPr>
          <p:cNvPr id="14" name="Text 12"/>
          <p:cNvSpPr/>
          <p:nvPr/>
        </p:nvSpPr>
        <p:spPr>
          <a:xfrm>
            <a:off x="7607022" y="4442341"/>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Gripper or mechanism to rescue survivors.</a:t>
            </a:r>
            <a:endParaRPr lang="en-US" sz="1750" dirty="0"/>
          </a:p>
        </p:txBody>
      </p:sp>
      <p:sp>
        <p:nvSpPr>
          <p:cNvPr id="15" name="Text 13"/>
          <p:cNvSpPr/>
          <p:nvPr/>
        </p:nvSpPr>
        <p:spPr>
          <a:xfrm>
            <a:off x="7607022" y="5247442"/>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Recharge mechanism (for battery).</a:t>
            </a:r>
            <a:endParaRPr lang="en-US" sz="1750" dirty="0"/>
          </a:p>
        </p:txBody>
      </p:sp>
      <p:sp>
        <p:nvSpPr>
          <p:cNvPr id="16" name="Text 14"/>
          <p:cNvSpPr/>
          <p:nvPr/>
        </p:nvSpPr>
        <p:spPr>
          <a:xfrm>
            <a:off x="11013638" y="2517219"/>
            <a:ext cx="2845594"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Sensors(in code)</a:t>
            </a:r>
            <a:endParaRPr lang="en-US" sz="2800" dirty="0"/>
          </a:p>
        </p:txBody>
      </p:sp>
      <p:sp>
        <p:nvSpPr>
          <p:cNvPr id="17" name="Text 15"/>
          <p:cNvSpPr/>
          <p:nvPr/>
        </p:nvSpPr>
        <p:spPr>
          <a:xfrm>
            <a:off x="11013638" y="3190637"/>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Proximity sensors (to avoid obstacles and detect nearby objects).</a:t>
            </a:r>
            <a:endParaRPr lang="en-US" sz="1750" dirty="0"/>
          </a:p>
        </p:txBody>
      </p:sp>
      <p:sp>
        <p:nvSpPr>
          <p:cNvPr id="18" name="Text 16"/>
          <p:cNvSpPr/>
          <p:nvPr/>
        </p:nvSpPr>
        <p:spPr>
          <a:xfrm>
            <a:off x="11013638" y="435864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Battery sensor (to track remaining battery).</a:t>
            </a:r>
            <a:endParaRPr lang="en-US" sz="1750" dirty="0"/>
          </a:p>
        </p:txBody>
      </p:sp>
      <p:sp>
        <p:nvSpPr>
          <p:cNvPr id="19" name="Text 17"/>
          <p:cNvSpPr/>
          <p:nvPr/>
        </p:nvSpPr>
        <p:spPr>
          <a:xfrm>
            <a:off x="11013638" y="5163741"/>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Position sensors (to track the robot's location).</a:t>
            </a:r>
            <a:endParaRPr lang="en-US" sz="1750" dirty="0"/>
          </a:p>
        </p:txBody>
      </p:sp>
      <p:sp>
        <p:nvSpPr>
          <p:cNvPr id="20" name="Text 18"/>
          <p:cNvSpPr/>
          <p:nvPr/>
        </p:nvSpPr>
        <p:spPr>
          <a:xfrm>
            <a:off x="11013638" y="6456521"/>
            <a:ext cx="2845594"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76275" y="531733"/>
            <a:ext cx="5072420" cy="634008"/>
          </a:xfrm>
          <a:prstGeom prst="rect">
            <a:avLst/>
          </a:prstGeom>
          <a:noFill/>
          <a:ln/>
        </p:spPr>
        <p:txBody>
          <a:bodyPr wrap="none" lIns="0" tIns="0" rIns="0" bIns="0" rtlCol="0" anchor="t"/>
          <a:lstStyle/>
          <a:p>
            <a:pPr indent="0" marL="0">
              <a:lnSpc>
                <a:spcPts val="4950"/>
              </a:lnSpc>
              <a:buNone/>
            </a:pPr>
            <a:r>
              <a:rPr lang="en-US" sz="3950" b="1" spc="-80" kern="0" dirty="0">
                <a:solidFill>
                  <a:srgbClr val="FF8AAF"/>
                </a:solidFill>
                <a:latin typeface="Petrona Bold" pitchFamily="34" charset="0"/>
                <a:ea typeface="Petrona Bold" pitchFamily="34" charset="-122"/>
                <a:cs typeface="Petrona Bold" pitchFamily="34" charset="-120"/>
              </a:rPr>
              <a:t>Future Enhancements</a:t>
            </a:r>
            <a:endParaRPr lang="en-US" sz="3950" dirty="0"/>
          </a:p>
        </p:txBody>
      </p:sp>
      <p:sp>
        <p:nvSpPr>
          <p:cNvPr id="3" name="Text 1"/>
          <p:cNvSpPr/>
          <p:nvPr/>
        </p:nvSpPr>
        <p:spPr>
          <a:xfrm>
            <a:off x="676275" y="1629370"/>
            <a:ext cx="6403181" cy="309086"/>
          </a:xfrm>
          <a:prstGeom prst="rect">
            <a:avLst/>
          </a:prstGeom>
          <a:noFill/>
          <a:ln/>
        </p:spPr>
        <p:txBody>
          <a:bodyPr wrap="none" lIns="0" tIns="0" rIns="0" bIns="0" rtlCol="0" anchor="t"/>
          <a:lstStyle/>
          <a:p>
            <a:pPr indent="0" marL="0">
              <a:lnSpc>
                <a:spcPts val="2400"/>
              </a:lnSpc>
              <a:buNone/>
            </a:pPr>
            <a:endParaRPr lang="en-US" sz="1500" dirty="0"/>
          </a:p>
        </p:txBody>
      </p:sp>
      <p:sp>
        <p:nvSpPr>
          <p:cNvPr id="4" name="Text 2"/>
          <p:cNvSpPr/>
          <p:nvPr/>
        </p:nvSpPr>
        <p:spPr>
          <a:xfrm>
            <a:off x="676275" y="2112288"/>
            <a:ext cx="6403181" cy="309086"/>
          </a:xfrm>
          <a:prstGeom prst="rect">
            <a:avLst/>
          </a:prstGeom>
          <a:noFill/>
          <a:ln/>
        </p:spPr>
        <p:txBody>
          <a:bodyPr wrap="none" lIns="0" tIns="0" rIns="0" bIns="0" rtlCol="0" anchor="t"/>
          <a:lstStyle/>
          <a:p>
            <a:pPr indent="0" marL="0">
              <a:lnSpc>
                <a:spcPts val="2400"/>
              </a:lnSpc>
              <a:buNone/>
            </a:pPr>
            <a:endParaRPr lang="en-US" sz="1500" dirty="0"/>
          </a:p>
        </p:txBody>
      </p:sp>
      <p:sp>
        <p:nvSpPr>
          <p:cNvPr id="5" name="Text 3"/>
          <p:cNvSpPr/>
          <p:nvPr/>
        </p:nvSpPr>
        <p:spPr>
          <a:xfrm>
            <a:off x="676275" y="2595205"/>
            <a:ext cx="6403181" cy="309086"/>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4"/>
          <p:cNvSpPr/>
          <p:nvPr/>
        </p:nvSpPr>
        <p:spPr>
          <a:xfrm>
            <a:off x="676275" y="3078123"/>
            <a:ext cx="6403181" cy="927259"/>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We plan to enhance the Rescue Bot by incorporating more advanced path-finding algorithms like ant colony optimisation , to improve its efficiency and adaptability to dynamic environments.</a:t>
            </a:r>
            <a:endParaRPr lang="en-US" sz="1500" dirty="0"/>
          </a:p>
        </p:txBody>
      </p:sp>
      <p:sp>
        <p:nvSpPr>
          <p:cNvPr id="7" name="Text 5"/>
          <p:cNvSpPr/>
          <p:nvPr/>
        </p:nvSpPr>
        <p:spPr>
          <a:xfrm>
            <a:off x="676275" y="4179213"/>
            <a:ext cx="6403181" cy="61817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 We are also exploring advanced sensor technologies to improve target detection in low-visibility conditions.</a:t>
            </a:r>
            <a:endParaRPr lang="en-US" sz="1500" dirty="0"/>
          </a:p>
        </p:txBody>
      </p:sp>
      <p:sp>
        <p:nvSpPr>
          <p:cNvPr id="8" name="Text 6"/>
          <p:cNvSpPr/>
          <p:nvPr/>
        </p:nvSpPr>
        <p:spPr>
          <a:xfrm>
            <a:off x="676275" y="4971217"/>
            <a:ext cx="6403181" cy="61817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 Finally, we aim to develop a self-learning capability that allows the bot to improve its performance over time based on past missions.</a:t>
            </a:r>
            <a:endParaRPr lang="en-US" sz="1500" dirty="0"/>
          </a:p>
        </p:txBody>
      </p:sp>
      <p:pic>
        <p:nvPicPr>
          <p:cNvPr id="9" name="Image 0" descr="preencoded.png">    </p:cNvPr>
          <p:cNvPicPr>
            <a:picLocks noChangeAspect="1"/>
          </p:cNvPicPr>
          <p:nvPr/>
        </p:nvPicPr>
        <p:blipFill>
          <a:blip r:embed="rId1"/>
          <a:stretch>
            <a:fillRect/>
          </a:stretch>
        </p:blipFill>
        <p:spPr>
          <a:xfrm>
            <a:off x="7558564" y="1672828"/>
            <a:ext cx="5324713" cy="5324713"/>
          </a:xfrm>
          <a:prstGeom prst="rect">
            <a:avLst/>
          </a:prstGeom>
        </p:spPr>
      </p:pic>
      <p:sp>
        <p:nvSpPr>
          <p:cNvPr id="10" name="Text 7"/>
          <p:cNvSpPr/>
          <p:nvPr/>
        </p:nvSpPr>
        <p:spPr>
          <a:xfrm>
            <a:off x="7558564" y="7214830"/>
            <a:ext cx="6403181" cy="309086"/>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02431"/>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4" name="Text 1"/>
          <p:cNvSpPr/>
          <p:nvPr/>
        </p:nvSpPr>
        <p:spPr>
          <a:xfrm>
            <a:off x="6280190" y="3386852"/>
            <a:ext cx="7556421" cy="254031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Rescue Bot for Mine Exploration offers a highly efficient and reliable solution for rescuing survivors in hazardous mine environments. Its innovative Multi-Target Pathfinding Algorithm optimizes rescue operations, handling multiple survivors while effectively managing battery life and recharge points.  This system represents a significant advancement in mine exploration and rescue, providing a safer and more efficient approach to these critical operations.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8670" y="619720"/>
            <a:ext cx="5915858" cy="739497"/>
          </a:xfrm>
          <a:prstGeom prst="rect">
            <a:avLst/>
          </a:prstGeom>
          <a:noFill/>
          <a:ln/>
        </p:spPr>
        <p:txBody>
          <a:bodyPr wrap="none" lIns="0" tIns="0" rIns="0" bIns="0" rtlCol="0" anchor="t"/>
          <a:lstStyle/>
          <a:p>
            <a:pPr indent="0" marL="0">
              <a:lnSpc>
                <a:spcPts val="5800"/>
              </a:lnSpc>
              <a:buNone/>
            </a:pPr>
            <a:r>
              <a:rPr lang="en-US" sz="4650" b="1" spc="-93" kern="0" dirty="0">
                <a:solidFill>
                  <a:srgbClr val="FF8AAF"/>
                </a:solidFill>
                <a:latin typeface="Petrona Bold" pitchFamily="34" charset="0"/>
                <a:ea typeface="Petrona Bold" pitchFamily="34" charset="-122"/>
                <a:cs typeface="Petrona Bold" pitchFamily="34" charset="-120"/>
              </a:rPr>
              <a:t>Introduction</a:t>
            </a:r>
            <a:endParaRPr lang="en-US" sz="4650" dirty="0"/>
          </a:p>
        </p:txBody>
      </p:sp>
      <p:pic>
        <p:nvPicPr>
          <p:cNvPr id="3" name="Image 0" descr="preencoded.png">    </p:cNvPr>
          <p:cNvPicPr>
            <a:picLocks noChangeAspect="1"/>
          </p:cNvPicPr>
          <p:nvPr/>
        </p:nvPicPr>
        <p:blipFill>
          <a:blip r:embed="rId1"/>
          <a:stretch>
            <a:fillRect/>
          </a:stretch>
        </p:blipFill>
        <p:spPr>
          <a:xfrm>
            <a:off x="788670" y="1809869"/>
            <a:ext cx="1126808" cy="1802844"/>
          </a:xfrm>
          <a:prstGeom prst="rect">
            <a:avLst/>
          </a:prstGeom>
        </p:spPr>
      </p:pic>
      <p:sp>
        <p:nvSpPr>
          <p:cNvPr id="4" name="Text 1"/>
          <p:cNvSpPr/>
          <p:nvPr/>
        </p:nvSpPr>
        <p:spPr>
          <a:xfrm>
            <a:off x="2253496" y="2035135"/>
            <a:ext cx="2957870" cy="369689"/>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Background</a:t>
            </a:r>
            <a:endParaRPr lang="en-US" sz="2300" dirty="0"/>
          </a:p>
        </p:txBody>
      </p:sp>
      <p:sp>
        <p:nvSpPr>
          <p:cNvPr id="5" name="Text 2"/>
          <p:cNvSpPr/>
          <p:nvPr/>
        </p:nvSpPr>
        <p:spPr>
          <a:xfrm>
            <a:off x="2253496" y="2539960"/>
            <a:ext cx="11588234" cy="721043"/>
          </a:xfrm>
          <a:prstGeom prst="rect">
            <a:avLst/>
          </a:prstGeom>
          <a:noFill/>
          <a:ln/>
        </p:spPr>
        <p:txBody>
          <a:bodyPr wrap="square" lIns="0" tIns="0" rIns="0" bIns="0" rtlCol="0" anchor="t"/>
          <a:lstStyle/>
          <a:p>
            <a:pPr algn="l" indent="0" marL="0">
              <a:lnSpc>
                <a:spcPts val="2800"/>
              </a:lnSpc>
              <a:buNone/>
            </a:pPr>
            <a:r>
              <a:rPr lang="en-US" sz="1750" spc="-35" kern="0" dirty="0">
                <a:solidFill>
                  <a:srgbClr val="E0D6DE"/>
                </a:solidFill>
                <a:latin typeface="Inter" pitchFamily="34" charset="0"/>
                <a:ea typeface="Inter" pitchFamily="34" charset="-122"/>
                <a:cs typeface="Inter" pitchFamily="34" charset="-120"/>
              </a:rPr>
              <a:t>Mines are hazardous environments, often subject to dangers such as gas leaks, sudden collapses, and difficult terrains. Search and rescue missions in mines pose significant risks to human life.</a:t>
            </a:r>
            <a:endParaRPr lang="en-US" sz="1750" dirty="0"/>
          </a:p>
        </p:txBody>
      </p:sp>
      <p:pic>
        <p:nvPicPr>
          <p:cNvPr id="6" name="Image 1" descr="preencoded.png">    </p:cNvPr>
          <p:cNvPicPr>
            <a:picLocks noChangeAspect="1"/>
          </p:cNvPicPr>
          <p:nvPr/>
        </p:nvPicPr>
        <p:blipFill>
          <a:blip r:embed="rId2"/>
          <a:stretch>
            <a:fillRect/>
          </a:stretch>
        </p:blipFill>
        <p:spPr>
          <a:xfrm>
            <a:off x="788670" y="3612713"/>
            <a:ext cx="1126808" cy="1802844"/>
          </a:xfrm>
          <a:prstGeom prst="rect">
            <a:avLst/>
          </a:prstGeom>
        </p:spPr>
      </p:pic>
      <p:sp>
        <p:nvSpPr>
          <p:cNvPr id="7" name="Text 3"/>
          <p:cNvSpPr/>
          <p:nvPr/>
        </p:nvSpPr>
        <p:spPr>
          <a:xfrm>
            <a:off x="2253496" y="3837980"/>
            <a:ext cx="2957870" cy="369689"/>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Objective</a:t>
            </a:r>
            <a:endParaRPr lang="en-US" sz="2300" dirty="0"/>
          </a:p>
        </p:txBody>
      </p:sp>
      <p:sp>
        <p:nvSpPr>
          <p:cNvPr id="8" name="Text 4"/>
          <p:cNvSpPr/>
          <p:nvPr/>
        </p:nvSpPr>
        <p:spPr>
          <a:xfrm>
            <a:off x="2253496" y="4342805"/>
            <a:ext cx="11588234" cy="721043"/>
          </a:xfrm>
          <a:prstGeom prst="rect">
            <a:avLst/>
          </a:prstGeom>
          <a:noFill/>
          <a:ln/>
        </p:spPr>
        <p:txBody>
          <a:bodyPr wrap="square" lIns="0" tIns="0" rIns="0" bIns="0" rtlCol="0" anchor="t"/>
          <a:lstStyle/>
          <a:p>
            <a:pPr algn="l" indent="0" marL="0">
              <a:lnSpc>
                <a:spcPts val="2800"/>
              </a:lnSpc>
              <a:buNone/>
            </a:pPr>
            <a:r>
              <a:rPr lang="en-US" sz="1750" spc="-35" kern="0" dirty="0">
                <a:solidFill>
                  <a:srgbClr val="E0D6DE"/>
                </a:solidFill>
                <a:latin typeface="Inter" pitchFamily="34" charset="0"/>
                <a:ea typeface="Inter" pitchFamily="34" charset="-122"/>
                <a:cs typeface="Inter" pitchFamily="34" charset="-120"/>
              </a:rPr>
              <a:t>Develop a robot that can navigate these challenging environments and search for survivors in a safe and efficient manner.</a:t>
            </a:r>
            <a:endParaRPr lang="en-US" sz="1750" dirty="0"/>
          </a:p>
        </p:txBody>
      </p:sp>
      <p:pic>
        <p:nvPicPr>
          <p:cNvPr id="9" name="Image 2" descr="preencoded.png">    </p:cNvPr>
          <p:cNvPicPr>
            <a:picLocks noChangeAspect="1"/>
          </p:cNvPicPr>
          <p:nvPr/>
        </p:nvPicPr>
        <p:blipFill>
          <a:blip r:embed="rId3"/>
          <a:stretch>
            <a:fillRect/>
          </a:stretch>
        </p:blipFill>
        <p:spPr>
          <a:xfrm>
            <a:off x="788670" y="5415558"/>
            <a:ext cx="1126808" cy="2194560"/>
          </a:xfrm>
          <a:prstGeom prst="rect">
            <a:avLst/>
          </a:prstGeom>
        </p:spPr>
      </p:pic>
      <p:sp>
        <p:nvSpPr>
          <p:cNvPr id="10" name="Text 5"/>
          <p:cNvSpPr/>
          <p:nvPr/>
        </p:nvSpPr>
        <p:spPr>
          <a:xfrm>
            <a:off x="2253496" y="5640824"/>
            <a:ext cx="2957870" cy="369689"/>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Key Features</a:t>
            </a:r>
            <a:endParaRPr lang="en-US" sz="2300" dirty="0"/>
          </a:p>
        </p:txBody>
      </p:sp>
      <p:sp>
        <p:nvSpPr>
          <p:cNvPr id="11" name="Text 6"/>
          <p:cNvSpPr/>
          <p:nvPr/>
        </p:nvSpPr>
        <p:spPr>
          <a:xfrm>
            <a:off x="2253496" y="6145649"/>
            <a:ext cx="11588234" cy="360521"/>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E0D6DE"/>
                </a:solidFill>
                <a:latin typeface="Inter" pitchFamily="34" charset="0"/>
                <a:ea typeface="Inter" pitchFamily="34" charset="-122"/>
                <a:cs typeface="Inter" pitchFamily="34" charset="-120"/>
              </a:rPr>
              <a:t>Autonomous Navigation: The bot uses path finding algorithms  to navigate the mine grid avoiding obstacles.</a:t>
            </a:r>
            <a:endParaRPr lang="en-US" sz="1750" dirty="0"/>
          </a:p>
        </p:txBody>
      </p:sp>
      <p:sp>
        <p:nvSpPr>
          <p:cNvPr id="12" name="Text 7"/>
          <p:cNvSpPr/>
          <p:nvPr/>
        </p:nvSpPr>
        <p:spPr>
          <a:xfrm>
            <a:off x="2253496" y="6584990"/>
            <a:ext cx="11588234" cy="360521"/>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E0D6DE"/>
                </a:solidFill>
                <a:latin typeface="Inter" pitchFamily="34" charset="0"/>
                <a:ea typeface="Inter" pitchFamily="34" charset="-122"/>
                <a:cs typeface="Inter" pitchFamily="34" charset="-120"/>
              </a:rPr>
              <a:t>Survivor Detection: The bot can detect survivors based on predefined markers or sensors.</a:t>
            </a:r>
            <a:endParaRPr lang="en-US" sz="1750" dirty="0"/>
          </a:p>
        </p:txBody>
      </p:sp>
      <p:sp>
        <p:nvSpPr>
          <p:cNvPr id="13" name="Text 8"/>
          <p:cNvSpPr/>
          <p:nvPr/>
        </p:nvSpPr>
        <p:spPr>
          <a:xfrm>
            <a:off x="2253496" y="7024330"/>
            <a:ext cx="11588234" cy="360521"/>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E0D6DE"/>
                </a:solidFill>
                <a:latin typeface="Inter" pitchFamily="34" charset="0"/>
                <a:ea typeface="Inter" pitchFamily="34" charset="-122"/>
                <a:cs typeface="Inter" pitchFamily="34" charset="-120"/>
              </a:rPr>
              <a:t>Recharge Capability: The bot can recharge itself at designated stations.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07588"/>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Technical Overview</a:t>
            </a:r>
            <a:endParaRPr lang="en-US" sz="4650" dirty="0"/>
          </a:p>
        </p:txBody>
      </p:sp>
      <p:sp>
        <p:nvSpPr>
          <p:cNvPr id="3" name="Text 1"/>
          <p:cNvSpPr/>
          <p:nvPr/>
        </p:nvSpPr>
        <p:spPr>
          <a:xfrm>
            <a:off x="793790" y="2018824"/>
            <a:ext cx="4763333" cy="595432"/>
          </a:xfrm>
          <a:prstGeom prst="rect">
            <a:avLst/>
          </a:prstGeom>
          <a:noFill/>
          <a:ln/>
        </p:spPr>
        <p:txBody>
          <a:bodyPr wrap="none" lIns="0" tIns="0" rIns="0" bIns="0" rtlCol="0" anchor="t"/>
          <a:lstStyle/>
          <a:p>
            <a:pPr indent="0" marL="0">
              <a:lnSpc>
                <a:spcPts val="4650"/>
              </a:lnSpc>
              <a:buNone/>
            </a:pPr>
            <a:r>
              <a:rPr lang="en-US" sz="3750" b="1" spc="-75" kern="0" dirty="0">
                <a:solidFill>
                  <a:srgbClr val="FF8AAF"/>
                </a:solidFill>
                <a:latin typeface="Petrona Bold" pitchFamily="34" charset="0"/>
                <a:ea typeface="Petrona Bold" pitchFamily="34" charset="-122"/>
                <a:cs typeface="Petrona Bold" pitchFamily="34" charset="-120"/>
              </a:rPr>
              <a:t>Environment Setup</a:t>
            </a:r>
            <a:endParaRPr lang="en-US" sz="3750" dirty="0"/>
          </a:p>
        </p:txBody>
      </p:sp>
      <p:sp>
        <p:nvSpPr>
          <p:cNvPr id="4" name="Text 2"/>
          <p:cNvSpPr/>
          <p:nvPr/>
        </p:nvSpPr>
        <p:spPr>
          <a:xfrm>
            <a:off x="793790" y="2841069"/>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cave is modeled as a 2D grid. Each cell represents different elements:</a:t>
            </a:r>
            <a:endParaRPr lang="en-US" sz="1750" dirty="0"/>
          </a:p>
        </p:txBody>
      </p:sp>
      <p:sp>
        <p:nvSpPr>
          <p:cNvPr id="5" name="Text 3"/>
          <p:cNvSpPr/>
          <p:nvPr/>
        </p:nvSpPr>
        <p:spPr>
          <a:xfrm>
            <a:off x="793790" y="3770948"/>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spc="-36" kern="0" dirty="0">
                <a:solidFill>
                  <a:srgbClr val="E0D6DE"/>
                </a:solidFill>
                <a:latin typeface="Inter" pitchFamily="34" charset="0"/>
                <a:ea typeface="Inter" pitchFamily="34" charset="-122"/>
                <a:cs typeface="Inter" pitchFamily="34" charset="-120"/>
              </a:rPr>
              <a:t> "." for empty space.</a:t>
            </a:r>
            <a:endParaRPr lang="en-US" sz="1750" dirty="0"/>
          </a:p>
        </p:txBody>
      </p:sp>
      <p:sp>
        <p:nvSpPr>
          <p:cNvPr id="6" name="Text 4"/>
          <p:cNvSpPr/>
          <p:nvPr/>
        </p:nvSpPr>
        <p:spPr>
          <a:xfrm>
            <a:off x="793790" y="4213146"/>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spc="-36" kern="0" dirty="0">
                <a:solidFill>
                  <a:srgbClr val="E0D6DE"/>
                </a:solidFill>
                <a:latin typeface="Inter" pitchFamily="34" charset="0"/>
                <a:ea typeface="Inter" pitchFamily="34" charset="-122"/>
                <a:cs typeface="Inter" pitchFamily="34" charset="-120"/>
              </a:rPr>
              <a:t> "D" for danger/obstacles(black).</a:t>
            </a:r>
            <a:endParaRPr lang="en-US" sz="1750" dirty="0"/>
          </a:p>
        </p:txBody>
      </p:sp>
      <p:sp>
        <p:nvSpPr>
          <p:cNvPr id="7" name="Text 5"/>
          <p:cNvSpPr/>
          <p:nvPr/>
        </p:nvSpPr>
        <p:spPr>
          <a:xfrm>
            <a:off x="793790" y="4655344"/>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spc="-36" kern="0" dirty="0">
                <a:solidFill>
                  <a:srgbClr val="E0D6DE"/>
                </a:solidFill>
                <a:latin typeface="Inter" pitchFamily="34" charset="0"/>
                <a:ea typeface="Inter" pitchFamily="34" charset="-122"/>
                <a:cs typeface="Inter" pitchFamily="34" charset="-120"/>
              </a:rPr>
              <a:t> "S" for survivors(green).</a:t>
            </a:r>
            <a:endParaRPr lang="en-US" sz="1750" dirty="0"/>
          </a:p>
        </p:txBody>
      </p:sp>
      <p:sp>
        <p:nvSpPr>
          <p:cNvPr id="8" name="Text 6"/>
          <p:cNvSpPr/>
          <p:nvPr/>
        </p:nvSpPr>
        <p:spPr>
          <a:xfrm>
            <a:off x="793790" y="5097542"/>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spc="-36" kern="0" dirty="0">
                <a:solidFill>
                  <a:srgbClr val="E0D6DE"/>
                </a:solidFill>
                <a:latin typeface="Inter" pitchFamily="34" charset="0"/>
                <a:ea typeface="Inter" pitchFamily="34" charset="-122"/>
                <a:cs typeface="Inter" pitchFamily="34" charset="-120"/>
              </a:rPr>
              <a:t> "R" for recharge stations(blue).</a:t>
            </a:r>
            <a:endParaRPr lang="en-US" sz="1750" dirty="0"/>
          </a:p>
        </p:txBody>
      </p:sp>
      <p:sp>
        <p:nvSpPr>
          <p:cNvPr id="9" name="Text 7"/>
          <p:cNvSpPr/>
          <p:nvPr/>
        </p:nvSpPr>
        <p:spPr>
          <a:xfrm>
            <a:off x="793790" y="5664518"/>
            <a:ext cx="6244709" cy="73342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The grid is dynamically generated using </a:t>
            </a:r>
            <a:pPr indent="0" marL="0">
              <a:lnSpc>
                <a:spcPts val="2850"/>
              </a:lnSpc>
              <a:buNone/>
            </a:pPr>
            <a:r>
              <a:rPr lang="en-US" sz="1750" spc="-36" kern="0" dirty="0">
                <a:solidFill>
                  <a:srgbClr val="E0D6DE"/>
                </a:solidFill>
                <a:highlight>
                  <a:srgbClr val="1C113B"/>
                </a:highlight>
                <a:latin typeface="Consolas" pitchFamily="34" charset="0"/>
                <a:ea typeface="Consolas" pitchFamily="34" charset="-122"/>
                <a:cs typeface="Consolas" pitchFamily="34" charset="-120"/>
              </a:rPr>
              <a:t>cave_matrix.py</a:t>
            </a:r>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defining terrain and placing survivors and recharge stations.</a:t>
            </a:r>
            <a:endParaRPr lang="en-US" sz="1750" dirty="0"/>
          </a:p>
        </p:txBody>
      </p:sp>
      <p:sp>
        <p:nvSpPr>
          <p:cNvPr id="10" name="Text 8"/>
          <p:cNvSpPr/>
          <p:nvPr/>
        </p:nvSpPr>
        <p:spPr>
          <a:xfrm>
            <a:off x="7599521" y="2018824"/>
            <a:ext cx="4847749" cy="595432"/>
          </a:xfrm>
          <a:prstGeom prst="rect">
            <a:avLst/>
          </a:prstGeom>
          <a:noFill/>
          <a:ln/>
        </p:spPr>
        <p:txBody>
          <a:bodyPr wrap="none" lIns="0" tIns="0" rIns="0" bIns="0" rtlCol="0" anchor="t"/>
          <a:lstStyle/>
          <a:p>
            <a:pPr indent="0" marL="0">
              <a:lnSpc>
                <a:spcPts val="4650"/>
              </a:lnSpc>
              <a:buNone/>
            </a:pPr>
            <a:r>
              <a:rPr lang="en-US" sz="3750" b="1" spc="-75" kern="0" dirty="0">
                <a:solidFill>
                  <a:srgbClr val="FF8AAF"/>
                </a:solidFill>
                <a:latin typeface="Petrona Bold" pitchFamily="34" charset="0"/>
                <a:ea typeface="Petrona Bold" pitchFamily="34" charset="-122"/>
                <a:cs typeface="Petrona Bold" pitchFamily="34" charset="-120"/>
              </a:rPr>
              <a:t>Path finding Algorithm</a:t>
            </a:r>
            <a:endParaRPr lang="en-US" sz="3750" dirty="0"/>
          </a:p>
        </p:txBody>
      </p:sp>
      <p:sp>
        <p:nvSpPr>
          <p:cNvPr id="11" name="Text 9"/>
          <p:cNvSpPr/>
          <p:nvPr/>
        </p:nvSpPr>
        <p:spPr>
          <a:xfrm>
            <a:off x="7599521" y="2841069"/>
            <a:ext cx="3866912"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State-Based Path finding</a:t>
            </a:r>
            <a:endParaRPr lang="en-US" sz="2800" dirty="0"/>
          </a:p>
        </p:txBody>
      </p:sp>
      <p:sp>
        <p:nvSpPr>
          <p:cNvPr id="12" name="Text 10"/>
          <p:cNvSpPr/>
          <p:nvPr/>
        </p:nvSpPr>
        <p:spPr>
          <a:xfrm>
            <a:off x="7599521" y="3514487"/>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robot's navigation uses state-based decision-making. Each state is a grid position with costs (distance,obstacles). A heuristic function minimizes energy and path length.</a:t>
            </a:r>
            <a:endParaRPr lang="en-US" sz="1750" dirty="0"/>
          </a:p>
        </p:txBody>
      </p:sp>
      <p:sp>
        <p:nvSpPr>
          <p:cNvPr id="13" name="Text 11"/>
          <p:cNvSpPr/>
          <p:nvPr/>
        </p:nvSpPr>
        <p:spPr>
          <a:xfrm>
            <a:off x="7599521" y="4830008"/>
            <a:ext cx="3572470"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Multi-Target Finding</a:t>
            </a:r>
            <a:endParaRPr lang="en-US" sz="2800" dirty="0"/>
          </a:p>
        </p:txBody>
      </p:sp>
      <p:sp>
        <p:nvSpPr>
          <p:cNvPr id="14" name="Text 12"/>
          <p:cNvSpPr/>
          <p:nvPr/>
        </p:nvSpPr>
        <p:spPr>
          <a:xfrm>
            <a:off x="7599521" y="5503426"/>
            <a:ext cx="6244709"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bot rescues multiple survivors. It locates the nearest survivor, rescues it, updates its state, and searches for the next. This continues until all survivors are rescued or unreachable, efficiently handling multiple goals while managing battery and time.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1836"/>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Key Features</a:t>
            </a:r>
            <a:endParaRPr lang="en-US" sz="4650" dirty="0"/>
          </a:p>
        </p:txBody>
      </p:sp>
      <p:sp>
        <p:nvSpPr>
          <p:cNvPr id="3" name="Shape 1"/>
          <p:cNvSpPr/>
          <p:nvPr/>
        </p:nvSpPr>
        <p:spPr>
          <a:xfrm>
            <a:off x="7299960" y="2549723"/>
            <a:ext cx="30480" cy="4327922"/>
          </a:xfrm>
          <a:prstGeom prst="roundRect">
            <a:avLst>
              <a:gd name="adj" fmla="val 312558"/>
            </a:avLst>
          </a:prstGeom>
          <a:solidFill>
            <a:srgbClr val="48367C"/>
          </a:solidFill>
          <a:ln/>
        </p:spPr>
      </p:sp>
      <p:sp>
        <p:nvSpPr>
          <p:cNvPr id="4" name="Shape 2"/>
          <p:cNvSpPr/>
          <p:nvPr/>
        </p:nvSpPr>
        <p:spPr>
          <a:xfrm>
            <a:off x="6353473" y="2987993"/>
            <a:ext cx="793790" cy="30480"/>
          </a:xfrm>
          <a:prstGeom prst="roundRect">
            <a:avLst>
              <a:gd name="adj" fmla="val 312558"/>
            </a:avLst>
          </a:prstGeom>
          <a:solidFill>
            <a:srgbClr val="48367C"/>
          </a:solidFill>
          <a:ln/>
        </p:spPr>
      </p:sp>
      <p:sp>
        <p:nvSpPr>
          <p:cNvPr id="5" name="Shape 3"/>
          <p:cNvSpPr/>
          <p:nvPr/>
        </p:nvSpPr>
        <p:spPr>
          <a:xfrm>
            <a:off x="7116782" y="2804874"/>
            <a:ext cx="396835" cy="396835"/>
          </a:xfrm>
          <a:prstGeom prst="roundRect">
            <a:avLst>
              <a:gd name="adj" fmla="val 24007"/>
            </a:avLst>
          </a:prstGeom>
          <a:solidFill>
            <a:srgbClr val="2F1D63"/>
          </a:solidFill>
          <a:ln w="7620">
            <a:solidFill>
              <a:srgbClr val="48367C"/>
            </a:solidFill>
            <a:prstDash val="solid"/>
          </a:ln>
        </p:spPr>
      </p:sp>
      <p:sp>
        <p:nvSpPr>
          <p:cNvPr id="6" name="Text 4"/>
          <p:cNvSpPr/>
          <p:nvPr/>
        </p:nvSpPr>
        <p:spPr>
          <a:xfrm>
            <a:off x="3090624" y="2776538"/>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Real-Time Navigation</a:t>
            </a:r>
            <a:endParaRPr lang="en-US" sz="2300" dirty="0"/>
          </a:p>
        </p:txBody>
      </p:sp>
      <p:sp>
        <p:nvSpPr>
          <p:cNvPr id="7" name="Text 5"/>
          <p:cNvSpPr/>
          <p:nvPr/>
        </p:nvSpPr>
        <p:spPr>
          <a:xfrm>
            <a:off x="793790" y="3284696"/>
            <a:ext cx="5273873" cy="1088708"/>
          </a:xfrm>
          <a:prstGeom prst="rect">
            <a:avLst/>
          </a:prstGeom>
          <a:noFill/>
          <a:ln/>
        </p:spPr>
        <p:txBody>
          <a:bodyPr wrap="square" lIns="0" tIns="0" rIns="0" bIns="0" rtlCol="0" anchor="t"/>
          <a:lstStyle/>
          <a:p>
            <a:pPr algn="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bot continuously adjusts its path based on the current state, considering factors like battery level and obstacles.</a:t>
            </a:r>
            <a:endParaRPr lang="en-US" sz="1750" dirty="0"/>
          </a:p>
        </p:txBody>
      </p:sp>
      <p:sp>
        <p:nvSpPr>
          <p:cNvPr id="8" name="Shape 6"/>
          <p:cNvSpPr/>
          <p:nvPr/>
        </p:nvSpPr>
        <p:spPr>
          <a:xfrm>
            <a:off x="7483138" y="4122063"/>
            <a:ext cx="793790" cy="30480"/>
          </a:xfrm>
          <a:prstGeom prst="roundRect">
            <a:avLst>
              <a:gd name="adj" fmla="val 312558"/>
            </a:avLst>
          </a:prstGeom>
          <a:solidFill>
            <a:srgbClr val="48367C"/>
          </a:solidFill>
          <a:ln/>
        </p:spPr>
      </p:sp>
      <p:sp>
        <p:nvSpPr>
          <p:cNvPr id="9" name="Shape 7"/>
          <p:cNvSpPr/>
          <p:nvPr/>
        </p:nvSpPr>
        <p:spPr>
          <a:xfrm>
            <a:off x="7116782" y="3938945"/>
            <a:ext cx="396835" cy="396835"/>
          </a:xfrm>
          <a:prstGeom prst="roundRect">
            <a:avLst>
              <a:gd name="adj" fmla="val 24007"/>
            </a:avLst>
          </a:prstGeom>
          <a:solidFill>
            <a:srgbClr val="2F1D63"/>
          </a:solidFill>
          <a:ln w="7620">
            <a:solidFill>
              <a:srgbClr val="48367C"/>
            </a:solidFill>
            <a:prstDash val="solid"/>
          </a:ln>
        </p:spPr>
      </p:sp>
      <p:sp>
        <p:nvSpPr>
          <p:cNvPr id="10" name="Text 8"/>
          <p:cNvSpPr/>
          <p:nvPr/>
        </p:nvSpPr>
        <p:spPr>
          <a:xfrm>
            <a:off x="8562737" y="391060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Battery Management</a:t>
            </a:r>
            <a:endParaRPr lang="en-US" sz="2300" dirty="0"/>
          </a:p>
        </p:txBody>
      </p:sp>
      <p:sp>
        <p:nvSpPr>
          <p:cNvPr id="11" name="Text 9"/>
          <p:cNvSpPr/>
          <p:nvPr/>
        </p:nvSpPr>
        <p:spPr>
          <a:xfrm>
            <a:off x="8562737" y="4418767"/>
            <a:ext cx="5273873"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bot monitors its battery and seeks recharge stations when necessary, ensuring continuous operation.</a:t>
            </a:r>
            <a:endParaRPr lang="en-US" sz="1750" dirty="0"/>
          </a:p>
        </p:txBody>
      </p:sp>
      <p:sp>
        <p:nvSpPr>
          <p:cNvPr id="12" name="Shape 10"/>
          <p:cNvSpPr/>
          <p:nvPr/>
        </p:nvSpPr>
        <p:spPr>
          <a:xfrm>
            <a:off x="6353473" y="5265301"/>
            <a:ext cx="793790" cy="30480"/>
          </a:xfrm>
          <a:prstGeom prst="roundRect">
            <a:avLst>
              <a:gd name="adj" fmla="val 312558"/>
            </a:avLst>
          </a:prstGeom>
          <a:solidFill>
            <a:srgbClr val="48367C"/>
          </a:solidFill>
          <a:ln/>
        </p:spPr>
      </p:sp>
      <p:sp>
        <p:nvSpPr>
          <p:cNvPr id="13" name="Shape 11"/>
          <p:cNvSpPr/>
          <p:nvPr/>
        </p:nvSpPr>
        <p:spPr>
          <a:xfrm>
            <a:off x="7116782" y="5082183"/>
            <a:ext cx="396835" cy="396835"/>
          </a:xfrm>
          <a:prstGeom prst="roundRect">
            <a:avLst>
              <a:gd name="adj" fmla="val 24007"/>
            </a:avLst>
          </a:prstGeom>
          <a:solidFill>
            <a:srgbClr val="2F1D63"/>
          </a:solidFill>
          <a:ln w="7620">
            <a:solidFill>
              <a:srgbClr val="48367C"/>
            </a:solidFill>
            <a:prstDash val="solid"/>
          </a:ln>
        </p:spPr>
      </p:sp>
      <p:sp>
        <p:nvSpPr>
          <p:cNvPr id="14" name="Text 12"/>
          <p:cNvSpPr/>
          <p:nvPr/>
        </p:nvSpPr>
        <p:spPr>
          <a:xfrm>
            <a:off x="3090624" y="5053846"/>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Multi-Target Rescue</a:t>
            </a:r>
            <a:endParaRPr lang="en-US" sz="2300" dirty="0"/>
          </a:p>
        </p:txBody>
      </p:sp>
      <p:sp>
        <p:nvSpPr>
          <p:cNvPr id="15" name="Text 13"/>
          <p:cNvSpPr/>
          <p:nvPr/>
        </p:nvSpPr>
        <p:spPr>
          <a:xfrm>
            <a:off x="793790" y="5562005"/>
            <a:ext cx="5273873" cy="1088708"/>
          </a:xfrm>
          <a:prstGeom prst="rect">
            <a:avLst/>
          </a:prstGeom>
          <a:noFill/>
          <a:ln/>
        </p:spPr>
        <p:txBody>
          <a:bodyPr wrap="square" lIns="0" tIns="0" rIns="0" bIns="0" rtlCol="0" anchor="t"/>
          <a:lstStyle/>
          <a:p>
            <a:pPr algn="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Capable of rescuing several survivors, the bot optimizes pathfinding for each survivor while conserving battery.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094" y="1103352"/>
            <a:ext cx="5625941" cy="703183"/>
          </a:xfrm>
          <a:prstGeom prst="rect">
            <a:avLst/>
          </a:prstGeom>
          <a:noFill/>
          <a:ln/>
        </p:spPr>
        <p:txBody>
          <a:bodyPr wrap="none" lIns="0" tIns="0" rIns="0" bIns="0" rtlCol="0" anchor="t"/>
          <a:lstStyle/>
          <a:p>
            <a:pPr indent="0" marL="0">
              <a:lnSpc>
                <a:spcPts val="5500"/>
              </a:lnSpc>
              <a:buNone/>
            </a:pPr>
            <a:r>
              <a:rPr lang="en-US" sz="4400" b="1" spc="-89" kern="0" dirty="0">
                <a:solidFill>
                  <a:srgbClr val="FF8AAF"/>
                </a:solidFill>
                <a:latin typeface="Petrona Bold" pitchFamily="34" charset="0"/>
                <a:ea typeface="Petrona Bold" pitchFamily="34" charset="-122"/>
                <a:cs typeface="Petrona Bold" pitchFamily="34" charset="-120"/>
              </a:rPr>
              <a:t>System Architecture</a:t>
            </a:r>
            <a:endParaRPr lang="en-US" sz="4400" dirty="0"/>
          </a:p>
        </p:txBody>
      </p:sp>
      <p:pic>
        <p:nvPicPr>
          <p:cNvPr id="3" name="Image 0" descr="preencoded.png">    </p:cNvPr>
          <p:cNvPicPr>
            <a:picLocks noChangeAspect="1"/>
          </p:cNvPicPr>
          <p:nvPr/>
        </p:nvPicPr>
        <p:blipFill>
          <a:blip r:embed="rId1"/>
          <a:stretch>
            <a:fillRect/>
          </a:stretch>
        </p:blipFill>
        <p:spPr>
          <a:xfrm>
            <a:off x="2949297" y="2235160"/>
            <a:ext cx="2166461" cy="1594604"/>
          </a:xfrm>
          <a:prstGeom prst="rect">
            <a:avLst/>
          </a:prstGeom>
        </p:spPr>
      </p:pic>
      <p:sp>
        <p:nvSpPr>
          <p:cNvPr id="4" name="Text 1"/>
          <p:cNvSpPr/>
          <p:nvPr/>
        </p:nvSpPr>
        <p:spPr>
          <a:xfrm>
            <a:off x="5330071" y="2620923"/>
            <a:ext cx="4219575" cy="351592"/>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Backend (algorithm.py &amp; robot.py)</a:t>
            </a:r>
            <a:endParaRPr lang="en-US" sz="2200" dirty="0"/>
          </a:p>
        </p:txBody>
      </p:sp>
      <p:sp>
        <p:nvSpPr>
          <p:cNvPr id="5" name="Text 2"/>
          <p:cNvSpPr/>
          <p:nvPr/>
        </p:nvSpPr>
        <p:spPr>
          <a:xfrm>
            <a:off x="5330071" y="3101102"/>
            <a:ext cx="8059579" cy="342900"/>
          </a:xfrm>
          <a:prstGeom prst="rect">
            <a:avLst/>
          </a:prstGeom>
          <a:noFill/>
          <a:ln/>
        </p:spPr>
        <p:txBody>
          <a:bodyPr wrap="none" lIns="0" tIns="0" rIns="0" bIns="0" rtlCol="0" anchor="t"/>
          <a:lstStyle/>
          <a:p>
            <a:pPr algn="l" indent="0" marL="0">
              <a:lnSpc>
                <a:spcPts val="2700"/>
              </a:lnSpc>
              <a:buNone/>
            </a:pPr>
            <a:r>
              <a:rPr lang="en-US" sz="1650" spc="-34" kern="0" dirty="0">
                <a:solidFill>
                  <a:srgbClr val="E0D6DE"/>
                </a:solidFill>
                <a:latin typeface="Inter" pitchFamily="34" charset="0"/>
                <a:ea typeface="Inter" pitchFamily="34" charset="-122"/>
                <a:cs typeface="Inter" pitchFamily="34" charset="-120"/>
              </a:rPr>
              <a:t>Core decision-making and pathfinding logic control bot behavior and path updates.</a:t>
            </a:r>
            <a:endParaRPr lang="en-US" sz="1650" dirty="0"/>
          </a:p>
        </p:txBody>
      </p:sp>
      <p:sp>
        <p:nvSpPr>
          <p:cNvPr id="6" name="Shape 3"/>
          <p:cNvSpPr/>
          <p:nvPr/>
        </p:nvSpPr>
        <p:spPr>
          <a:xfrm>
            <a:off x="5169337" y="3841313"/>
            <a:ext cx="8657392" cy="15240"/>
          </a:xfrm>
          <a:prstGeom prst="roundRect">
            <a:avLst>
              <a:gd name="adj" fmla="val 590661"/>
            </a:avLst>
          </a:prstGeom>
          <a:solidFill>
            <a:srgbClr val="48367C"/>
          </a:solidFill>
          <a:ln/>
        </p:spPr>
      </p:sp>
      <p:pic>
        <p:nvPicPr>
          <p:cNvPr id="7" name="Image 1" descr="preencoded.png">    </p:cNvPr>
          <p:cNvPicPr>
            <a:picLocks noChangeAspect="1"/>
          </p:cNvPicPr>
          <p:nvPr/>
        </p:nvPicPr>
        <p:blipFill>
          <a:blip r:embed="rId2"/>
          <a:stretch>
            <a:fillRect/>
          </a:stretch>
        </p:blipFill>
        <p:spPr>
          <a:xfrm>
            <a:off x="1866067" y="3883343"/>
            <a:ext cx="4332923" cy="1594604"/>
          </a:xfrm>
          <a:prstGeom prst="rect">
            <a:avLst/>
          </a:prstGeom>
        </p:spPr>
      </p:pic>
      <p:sp>
        <p:nvSpPr>
          <p:cNvPr id="8" name="Text 4"/>
          <p:cNvSpPr/>
          <p:nvPr/>
        </p:nvSpPr>
        <p:spPr>
          <a:xfrm>
            <a:off x="6413302" y="4097655"/>
            <a:ext cx="2812971" cy="351592"/>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Interface (app.py)</a:t>
            </a:r>
            <a:endParaRPr lang="en-US" sz="2200" dirty="0"/>
          </a:p>
        </p:txBody>
      </p:sp>
      <p:sp>
        <p:nvSpPr>
          <p:cNvPr id="9" name="Text 5"/>
          <p:cNvSpPr/>
          <p:nvPr/>
        </p:nvSpPr>
        <p:spPr>
          <a:xfrm>
            <a:off x="6413302" y="4577834"/>
            <a:ext cx="7252692" cy="685800"/>
          </a:xfrm>
          <a:prstGeom prst="rect">
            <a:avLst/>
          </a:prstGeom>
          <a:noFill/>
          <a:ln/>
        </p:spPr>
        <p:txBody>
          <a:bodyPr wrap="square" lIns="0" tIns="0" rIns="0" bIns="0" rtlCol="0" anchor="t"/>
          <a:lstStyle/>
          <a:p>
            <a:pPr algn="l" indent="0" marL="0">
              <a:lnSpc>
                <a:spcPts val="2700"/>
              </a:lnSpc>
              <a:buNone/>
            </a:pPr>
            <a:r>
              <a:rPr lang="en-US" sz="1650" spc="-34" kern="0" dirty="0">
                <a:solidFill>
                  <a:srgbClr val="E0D6DE"/>
                </a:solidFill>
                <a:latin typeface="Inter" pitchFamily="34" charset="0"/>
                <a:ea typeface="Inter" pitchFamily="34" charset="-122"/>
                <a:cs typeface="Inter" pitchFamily="34" charset="-120"/>
              </a:rPr>
              <a:t>Flask-based interface displays real-time updates on robot position, survivor status, and mission progress.</a:t>
            </a:r>
            <a:endParaRPr lang="en-US" sz="1650" dirty="0"/>
          </a:p>
        </p:txBody>
      </p:sp>
      <p:sp>
        <p:nvSpPr>
          <p:cNvPr id="10" name="Shape 6"/>
          <p:cNvSpPr/>
          <p:nvPr/>
        </p:nvSpPr>
        <p:spPr>
          <a:xfrm>
            <a:off x="6252567" y="5489496"/>
            <a:ext cx="7574161" cy="15240"/>
          </a:xfrm>
          <a:prstGeom prst="roundRect">
            <a:avLst>
              <a:gd name="adj" fmla="val 590661"/>
            </a:avLst>
          </a:prstGeom>
          <a:solidFill>
            <a:srgbClr val="48367C"/>
          </a:solidFill>
          <a:ln/>
        </p:spPr>
      </p:sp>
      <p:pic>
        <p:nvPicPr>
          <p:cNvPr id="11" name="Image 2" descr="preencoded.png">    </p:cNvPr>
          <p:cNvPicPr>
            <a:picLocks noChangeAspect="1"/>
          </p:cNvPicPr>
          <p:nvPr/>
        </p:nvPicPr>
        <p:blipFill>
          <a:blip r:embed="rId3"/>
          <a:stretch>
            <a:fillRect/>
          </a:stretch>
        </p:blipFill>
        <p:spPr>
          <a:xfrm>
            <a:off x="782836" y="5531525"/>
            <a:ext cx="6499384" cy="1594604"/>
          </a:xfrm>
          <a:prstGeom prst="rect">
            <a:avLst/>
          </a:prstGeom>
        </p:spPr>
      </p:pic>
      <p:sp>
        <p:nvSpPr>
          <p:cNvPr id="12" name="Text 7"/>
          <p:cNvSpPr/>
          <p:nvPr/>
        </p:nvSpPr>
        <p:spPr>
          <a:xfrm>
            <a:off x="7496532" y="5745837"/>
            <a:ext cx="3687128" cy="351592"/>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Visualization (tkintervisul.py)</a:t>
            </a:r>
            <a:endParaRPr lang="en-US" sz="2200" dirty="0"/>
          </a:p>
        </p:txBody>
      </p:sp>
      <p:sp>
        <p:nvSpPr>
          <p:cNvPr id="13" name="Text 8"/>
          <p:cNvSpPr/>
          <p:nvPr/>
        </p:nvSpPr>
        <p:spPr>
          <a:xfrm>
            <a:off x="7496532" y="6226016"/>
            <a:ext cx="6169462" cy="685800"/>
          </a:xfrm>
          <a:prstGeom prst="rect">
            <a:avLst/>
          </a:prstGeom>
          <a:noFill/>
          <a:ln/>
        </p:spPr>
        <p:txBody>
          <a:bodyPr wrap="square" lIns="0" tIns="0" rIns="0" bIns="0" rtlCol="0" anchor="t"/>
          <a:lstStyle/>
          <a:p>
            <a:pPr algn="l" indent="0" marL="0">
              <a:lnSpc>
                <a:spcPts val="2700"/>
              </a:lnSpc>
              <a:buNone/>
            </a:pPr>
            <a:r>
              <a:rPr lang="en-US" sz="1650" spc="-34" kern="0" dirty="0">
                <a:solidFill>
                  <a:srgbClr val="E0D6DE"/>
                </a:solidFill>
                <a:latin typeface="Inter" pitchFamily="34" charset="0"/>
                <a:ea typeface="Inter" pitchFamily="34" charset="-122"/>
                <a:cs typeface="Inter" pitchFamily="34" charset="-120"/>
              </a:rPr>
              <a:t>provides a </a:t>
            </a:r>
            <a:pPr algn="l" indent="0" marL="0">
              <a:lnSpc>
                <a:spcPts val="2700"/>
              </a:lnSpc>
              <a:buNone/>
            </a:pPr>
            <a:r>
              <a:rPr lang="en-US" sz="1650" b="1" spc="-34" kern="0" dirty="0">
                <a:solidFill>
                  <a:srgbClr val="E0D6DE"/>
                </a:solidFill>
                <a:latin typeface="Inter" pitchFamily="34" charset="0"/>
                <a:ea typeface="Inter" pitchFamily="34" charset="-122"/>
                <a:cs typeface="Inter" pitchFamily="34" charset="-120"/>
              </a:rPr>
              <a:t>graphical representation of the robot's movements</a:t>
            </a:r>
            <a:pPr algn="l" indent="0" marL="0">
              <a:lnSpc>
                <a:spcPts val="2700"/>
              </a:lnSpc>
              <a:buNone/>
            </a:pPr>
            <a:r>
              <a:rPr lang="en-US" sz="1650" spc="-34" kern="0" dirty="0">
                <a:solidFill>
                  <a:srgbClr val="E0D6DE"/>
                </a:solidFill>
                <a:latin typeface="Inter" pitchFamily="34" charset="0"/>
                <a:ea typeface="Inter" pitchFamily="34" charset="-122"/>
                <a:cs typeface="Inter" pitchFamily="34" charset="-120"/>
              </a:rPr>
              <a:t> by creating a visual map of the robot's path on a grid.</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3429" y="651629"/>
            <a:ext cx="6127552" cy="715685"/>
          </a:xfrm>
          <a:prstGeom prst="rect">
            <a:avLst/>
          </a:prstGeom>
          <a:noFill/>
          <a:ln/>
        </p:spPr>
        <p:txBody>
          <a:bodyPr wrap="none" lIns="0" tIns="0" rIns="0" bIns="0" rtlCol="0" anchor="t"/>
          <a:lstStyle/>
          <a:p>
            <a:pPr indent="0" marL="0">
              <a:lnSpc>
                <a:spcPts val="5600"/>
              </a:lnSpc>
              <a:buNone/>
            </a:pPr>
            <a:r>
              <a:rPr lang="en-US" sz="4500" b="1" spc="-90" kern="0" dirty="0">
                <a:solidFill>
                  <a:srgbClr val="FF8AAF"/>
                </a:solidFill>
                <a:latin typeface="Petrona Bold" pitchFamily="34" charset="0"/>
                <a:ea typeface="Petrona Bold" pitchFamily="34" charset="-122"/>
                <a:cs typeface="Petrona Bold" pitchFamily="34" charset="-120"/>
              </a:rPr>
              <a:t>Analysis of Performance</a:t>
            </a:r>
            <a:endParaRPr lang="en-US" sz="4500" dirty="0"/>
          </a:p>
        </p:txBody>
      </p:sp>
      <p:sp>
        <p:nvSpPr>
          <p:cNvPr id="3" name="Text 1"/>
          <p:cNvSpPr/>
          <p:nvPr/>
        </p:nvSpPr>
        <p:spPr>
          <a:xfrm>
            <a:off x="763429" y="1912620"/>
            <a:ext cx="2863096" cy="357902"/>
          </a:xfrm>
          <a:prstGeom prst="rect">
            <a:avLst/>
          </a:prstGeom>
          <a:noFill/>
          <a:ln/>
        </p:spPr>
        <p:txBody>
          <a:bodyPr wrap="none" lIns="0" tIns="0" rIns="0" bIns="0" rtlCol="0" anchor="t"/>
          <a:lstStyle/>
          <a:p>
            <a:pPr indent="0" marL="0">
              <a:lnSpc>
                <a:spcPts val="2800"/>
              </a:lnSpc>
              <a:buNone/>
            </a:pPr>
            <a:r>
              <a:rPr lang="en-US" sz="2250" b="1" spc="-45" kern="0" dirty="0">
                <a:solidFill>
                  <a:srgbClr val="FF8AAF"/>
                </a:solidFill>
                <a:latin typeface="Petrona Bold" pitchFamily="34" charset="0"/>
                <a:ea typeface="Petrona Bold" pitchFamily="34" charset="-122"/>
                <a:cs typeface="Petrona Bold" pitchFamily="34" charset="-120"/>
              </a:rPr>
              <a:t>Algorithm Overview</a:t>
            </a:r>
            <a:endParaRPr lang="en-US" sz="2250" dirty="0"/>
          </a:p>
        </p:txBody>
      </p:sp>
      <p:sp>
        <p:nvSpPr>
          <p:cNvPr id="4" name="Text 2"/>
          <p:cNvSpPr/>
          <p:nvPr/>
        </p:nvSpPr>
        <p:spPr>
          <a:xfrm>
            <a:off x="763429" y="2488644"/>
            <a:ext cx="4012525" cy="1395889"/>
          </a:xfrm>
          <a:prstGeom prst="rect">
            <a:avLst/>
          </a:prstGeom>
          <a:noFill/>
          <a:ln/>
        </p:spPr>
        <p:txBody>
          <a:bodyPr wrap="square" lIns="0" tIns="0" rIns="0" bIns="0" rtlCol="0" anchor="t"/>
          <a:lstStyle/>
          <a:p>
            <a:pPr algn="l" marL="342900" indent="-342900">
              <a:lnSpc>
                <a:spcPts val="2700"/>
              </a:lnSpc>
              <a:buSzPct val="100000"/>
              <a:buChar char="•"/>
            </a:pPr>
            <a:r>
              <a:rPr lang="en-US" sz="1700" spc="-34" kern="0" dirty="0">
                <a:solidFill>
                  <a:srgbClr val="E0D6DE"/>
                </a:solidFill>
                <a:latin typeface="Inter" pitchFamily="34" charset="0"/>
                <a:ea typeface="Inter" pitchFamily="34" charset="-122"/>
                <a:cs typeface="Inter" pitchFamily="34" charset="-120"/>
              </a:rPr>
              <a:t>The </a:t>
            </a:r>
            <a:pPr algn="l" indent="0" marL="0">
              <a:lnSpc>
                <a:spcPts val="2700"/>
              </a:lnSpc>
              <a:buNone/>
            </a:pPr>
            <a:r>
              <a:rPr lang="en-US" sz="1700" b="1" spc="-34" kern="0" dirty="0">
                <a:solidFill>
                  <a:srgbClr val="E0D6DE"/>
                </a:solidFill>
                <a:latin typeface="Inter" pitchFamily="34" charset="0"/>
                <a:ea typeface="Inter" pitchFamily="34" charset="-122"/>
                <a:cs typeface="Inter" pitchFamily="34" charset="-120"/>
              </a:rPr>
              <a:t>multi_target_pathfinding</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algorithm efficiently navigates hazardous mine environments to rescue survivors.</a:t>
            </a:r>
            <a:endParaRPr lang="en-US" sz="1700" dirty="0"/>
          </a:p>
        </p:txBody>
      </p:sp>
      <p:sp>
        <p:nvSpPr>
          <p:cNvPr id="5" name="Text 3"/>
          <p:cNvSpPr/>
          <p:nvPr/>
        </p:nvSpPr>
        <p:spPr>
          <a:xfrm>
            <a:off x="763429" y="3960852"/>
            <a:ext cx="4012525" cy="1744861"/>
          </a:xfrm>
          <a:prstGeom prst="rect">
            <a:avLst/>
          </a:prstGeom>
          <a:noFill/>
          <a:ln/>
        </p:spPr>
        <p:txBody>
          <a:bodyPr wrap="square" lIns="0" tIns="0" rIns="0" bIns="0" rtlCol="0" anchor="t"/>
          <a:lstStyle/>
          <a:p>
            <a:pPr algn="l" marL="342900" indent="-342900">
              <a:lnSpc>
                <a:spcPts val="2700"/>
              </a:lnSpc>
              <a:buSzPct val="100000"/>
              <a:buChar char="•"/>
            </a:pPr>
            <a:r>
              <a:rPr lang="en-US" sz="1700" spc="-34" kern="0" dirty="0">
                <a:solidFill>
                  <a:srgbClr val="E0D6DE"/>
                </a:solidFill>
                <a:latin typeface="Inter" pitchFamily="34" charset="0"/>
                <a:ea typeface="Inter" pitchFamily="34" charset="-122"/>
                <a:cs typeface="Inter" pitchFamily="34" charset="-120"/>
              </a:rPr>
              <a:t>It integrates </a:t>
            </a:r>
            <a:pPr algn="l" indent="0" marL="0">
              <a:lnSpc>
                <a:spcPts val="2700"/>
              </a:lnSpc>
              <a:buNone/>
            </a:pPr>
            <a:r>
              <a:rPr lang="en-US" sz="1700" b="1" spc="-34" kern="0" dirty="0">
                <a:solidFill>
                  <a:srgbClr val="E0D6DE"/>
                </a:solidFill>
                <a:latin typeface="Inter" pitchFamily="34" charset="0"/>
                <a:ea typeface="Inter" pitchFamily="34" charset="-122"/>
                <a:cs typeface="Inter" pitchFamily="34" charset="-120"/>
              </a:rPr>
              <a:t>A* search</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for shortest paths to survivors and recharge stations, and incorporates </a:t>
            </a:r>
            <a:pPr algn="l" indent="0" marL="0">
              <a:lnSpc>
                <a:spcPts val="2700"/>
              </a:lnSpc>
              <a:buNone/>
            </a:pPr>
            <a:r>
              <a:rPr lang="en-US" sz="1700" b="1" spc="-34" kern="0" dirty="0">
                <a:solidFill>
                  <a:srgbClr val="E0D6DE"/>
                </a:solidFill>
                <a:latin typeface="Inter" pitchFamily="34" charset="0"/>
                <a:ea typeface="Inter" pitchFamily="34" charset="-122"/>
                <a:cs typeface="Inter" pitchFamily="34" charset="-120"/>
              </a:rPr>
              <a:t>battery management</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to ensure continuous operation.</a:t>
            </a:r>
            <a:endParaRPr lang="en-US" sz="1700" dirty="0"/>
          </a:p>
        </p:txBody>
      </p:sp>
      <p:sp>
        <p:nvSpPr>
          <p:cNvPr id="6" name="Text 4"/>
          <p:cNvSpPr/>
          <p:nvPr/>
        </p:nvSpPr>
        <p:spPr>
          <a:xfrm>
            <a:off x="5315783" y="1912620"/>
            <a:ext cx="2863096" cy="357902"/>
          </a:xfrm>
          <a:prstGeom prst="rect">
            <a:avLst/>
          </a:prstGeom>
          <a:noFill/>
          <a:ln/>
        </p:spPr>
        <p:txBody>
          <a:bodyPr wrap="none" lIns="0" tIns="0" rIns="0" bIns="0" rtlCol="0" anchor="t"/>
          <a:lstStyle/>
          <a:p>
            <a:pPr indent="0" marL="0">
              <a:lnSpc>
                <a:spcPts val="2800"/>
              </a:lnSpc>
              <a:buNone/>
            </a:pPr>
            <a:r>
              <a:rPr lang="en-US" sz="2250" b="1" spc="-45" kern="0" dirty="0">
                <a:solidFill>
                  <a:srgbClr val="FF8AAF"/>
                </a:solidFill>
                <a:latin typeface="Petrona Bold" pitchFamily="34" charset="0"/>
                <a:ea typeface="Petrona Bold" pitchFamily="34" charset="-122"/>
                <a:cs typeface="Petrona Bold" pitchFamily="34" charset="-120"/>
              </a:rPr>
              <a:t>Rescue Process</a:t>
            </a:r>
            <a:endParaRPr lang="en-US" sz="2250" dirty="0"/>
          </a:p>
        </p:txBody>
      </p:sp>
      <p:sp>
        <p:nvSpPr>
          <p:cNvPr id="7" name="Text 5"/>
          <p:cNvSpPr/>
          <p:nvPr/>
        </p:nvSpPr>
        <p:spPr>
          <a:xfrm>
            <a:off x="5315783" y="2488644"/>
            <a:ext cx="4012525" cy="1046917"/>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Locate Nearest Survivor</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A* search identifies the optimal path to the closest survivor.</a:t>
            </a:r>
            <a:endParaRPr lang="en-US" sz="1700" dirty="0"/>
          </a:p>
        </p:txBody>
      </p:sp>
      <p:sp>
        <p:nvSpPr>
          <p:cNvPr id="8" name="Text 6"/>
          <p:cNvSpPr/>
          <p:nvPr/>
        </p:nvSpPr>
        <p:spPr>
          <a:xfrm>
            <a:off x="5315783" y="3611880"/>
            <a:ext cx="4012525" cy="1046917"/>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Navigate and Rescue</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The bot navigates to the survivor, optimizing for efficiency and safety.</a:t>
            </a:r>
            <a:endParaRPr lang="en-US" sz="1700" dirty="0"/>
          </a:p>
        </p:txBody>
      </p:sp>
      <p:sp>
        <p:nvSpPr>
          <p:cNvPr id="9" name="Text 7"/>
          <p:cNvSpPr/>
          <p:nvPr/>
        </p:nvSpPr>
        <p:spPr>
          <a:xfrm>
            <a:off x="5315783" y="4735116"/>
            <a:ext cx="4012525" cy="1395889"/>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Battery Check</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Continuous battery monitoring triggers a pathfinding search for the nearest recharge station if needed.</a:t>
            </a:r>
            <a:endParaRPr lang="en-US" sz="1700" dirty="0"/>
          </a:p>
        </p:txBody>
      </p:sp>
      <p:sp>
        <p:nvSpPr>
          <p:cNvPr id="10" name="Text 8"/>
          <p:cNvSpPr/>
          <p:nvPr/>
        </p:nvSpPr>
        <p:spPr>
          <a:xfrm>
            <a:off x="5315783" y="6207323"/>
            <a:ext cx="4012525" cy="1046917"/>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Iterate</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This process repeats until all survivors are rescued or unreachable.</a:t>
            </a:r>
            <a:endParaRPr lang="en-US" sz="1700" dirty="0"/>
          </a:p>
        </p:txBody>
      </p:sp>
      <p:sp>
        <p:nvSpPr>
          <p:cNvPr id="11" name="Text 9"/>
          <p:cNvSpPr/>
          <p:nvPr/>
        </p:nvSpPr>
        <p:spPr>
          <a:xfrm>
            <a:off x="9868138" y="1912620"/>
            <a:ext cx="2863096" cy="357902"/>
          </a:xfrm>
          <a:prstGeom prst="rect">
            <a:avLst/>
          </a:prstGeom>
          <a:noFill/>
          <a:ln/>
        </p:spPr>
        <p:txBody>
          <a:bodyPr wrap="none" lIns="0" tIns="0" rIns="0" bIns="0" rtlCol="0" anchor="t"/>
          <a:lstStyle/>
          <a:p>
            <a:pPr indent="0" marL="0">
              <a:lnSpc>
                <a:spcPts val="2800"/>
              </a:lnSpc>
              <a:buNone/>
            </a:pPr>
            <a:r>
              <a:rPr lang="en-US" sz="2250" b="1" spc="-45" kern="0" dirty="0">
                <a:solidFill>
                  <a:srgbClr val="FF8AAF"/>
                </a:solidFill>
                <a:latin typeface="Petrona Bold" pitchFamily="34" charset="0"/>
                <a:ea typeface="Petrona Bold" pitchFamily="34" charset="-122"/>
                <a:cs typeface="Petrona Bold" pitchFamily="34" charset="-120"/>
              </a:rPr>
              <a:t>System Components</a:t>
            </a:r>
            <a:endParaRPr lang="en-US" sz="2250" dirty="0"/>
          </a:p>
        </p:txBody>
      </p:sp>
      <p:sp>
        <p:nvSpPr>
          <p:cNvPr id="12" name="Text 10"/>
          <p:cNvSpPr/>
          <p:nvPr/>
        </p:nvSpPr>
        <p:spPr>
          <a:xfrm>
            <a:off x="9868138" y="2488644"/>
            <a:ext cx="4012525" cy="1744861"/>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2D Grid Model</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The mine is represented as a 2D grid with cells indicating terrain features (empty space, hazards, survivors, recharge stations).</a:t>
            </a:r>
            <a:endParaRPr lang="en-US" sz="1700" dirty="0"/>
          </a:p>
        </p:txBody>
      </p:sp>
      <p:sp>
        <p:nvSpPr>
          <p:cNvPr id="13" name="Text 11"/>
          <p:cNvSpPr/>
          <p:nvPr/>
        </p:nvSpPr>
        <p:spPr>
          <a:xfrm>
            <a:off x="9868138" y="4309824"/>
            <a:ext cx="4012525" cy="1054537"/>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Dynamic Grid Generation</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a:t>
            </a:r>
            <a:pPr algn="l" indent="0" marL="0">
              <a:lnSpc>
                <a:spcPts val="2700"/>
              </a:lnSpc>
              <a:buNone/>
            </a:pPr>
            <a:r>
              <a:rPr lang="en-US" sz="1700" spc="-34" kern="0" dirty="0">
                <a:solidFill>
                  <a:srgbClr val="E0D6DE"/>
                </a:solidFill>
                <a:highlight>
                  <a:srgbClr val="1C113B"/>
                </a:highlight>
                <a:latin typeface="Consolas" pitchFamily="34" charset="0"/>
                <a:ea typeface="Consolas" pitchFamily="34" charset="-122"/>
                <a:cs typeface="Consolas" pitchFamily="34" charset="-120"/>
              </a:rPr>
              <a:t>cave_matrix.py</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generates the dynamic grid.</a:t>
            </a:r>
            <a:endParaRPr lang="en-US" sz="1700" dirty="0"/>
          </a:p>
        </p:txBody>
      </p:sp>
      <p:sp>
        <p:nvSpPr>
          <p:cNvPr id="14" name="Text 12"/>
          <p:cNvSpPr/>
          <p:nvPr/>
        </p:nvSpPr>
        <p:spPr>
          <a:xfrm>
            <a:off x="9868138" y="5440680"/>
            <a:ext cx="4012525" cy="1395889"/>
          </a:xfrm>
          <a:prstGeom prst="rect">
            <a:avLst/>
          </a:prstGeom>
          <a:noFill/>
          <a:ln/>
        </p:spPr>
        <p:txBody>
          <a:bodyPr wrap="square" lIns="0" tIns="0" rIns="0" bIns="0" rtlCol="0" anchor="t"/>
          <a:lstStyle/>
          <a:p>
            <a:pPr algn="l" marL="342900" indent="-342900">
              <a:lnSpc>
                <a:spcPts val="2700"/>
              </a:lnSpc>
              <a:buSzPct val="100000"/>
              <a:buChar char="•"/>
            </a:pPr>
            <a:r>
              <a:rPr lang="en-US" sz="1700" b="1" spc="-34" kern="0" dirty="0">
                <a:solidFill>
                  <a:srgbClr val="E0D6DE"/>
                </a:solidFill>
                <a:latin typeface="Inter" pitchFamily="34" charset="0"/>
                <a:ea typeface="Inter" pitchFamily="34" charset="-122"/>
                <a:cs typeface="Inter" pitchFamily="34" charset="-120"/>
              </a:rPr>
              <a:t>Data Structures</a:t>
            </a:r>
            <a:pPr algn="l" indent="0" marL="0">
              <a:lnSpc>
                <a:spcPts val="2700"/>
              </a:lnSpc>
              <a:buNone/>
            </a:pPr>
            <a:r>
              <a:rPr lang="en-US" sz="1700" spc="-34" kern="0" dirty="0">
                <a:solidFill>
                  <a:srgbClr val="E0D6DE"/>
                </a:solidFill>
                <a:latin typeface="Inter" pitchFamily="34" charset="0"/>
                <a:ea typeface="Inter" pitchFamily="34" charset="-122"/>
                <a:cs typeface="Inter" pitchFamily="34" charset="-120"/>
              </a:rPr>
              <a:t>: Efficient data structures (adjacency lists, priority queues) manage pathfinding and grid traversal.</a:t>
            </a:r>
            <a:endParaRPr lang="en-US" sz="1700" dirty="0"/>
          </a:p>
        </p:txBody>
      </p:sp>
      <p:sp>
        <p:nvSpPr>
          <p:cNvPr id="15" name="Text 13"/>
          <p:cNvSpPr/>
          <p:nvPr/>
        </p:nvSpPr>
        <p:spPr>
          <a:xfrm>
            <a:off x="9868138" y="7032784"/>
            <a:ext cx="4012525" cy="348972"/>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9963" y="518517"/>
            <a:ext cx="7518797" cy="618649"/>
          </a:xfrm>
          <a:prstGeom prst="rect">
            <a:avLst/>
          </a:prstGeom>
          <a:noFill/>
          <a:ln/>
        </p:spPr>
        <p:txBody>
          <a:bodyPr wrap="none" lIns="0" tIns="0" rIns="0" bIns="0" rtlCol="0" anchor="t"/>
          <a:lstStyle/>
          <a:p>
            <a:pPr indent="0" marL="0">
              <a:lnSpc>
                <a:spcPts val="4850"/>
              </a:lnSpc>
              <a:buNone/>
            </a:pPr>
            <a:r>
              <a:rPr lang="en-US" sz="3850" b="1" spc="-78" kern="0" dirty="0">
                <a:solidFill>
                  <a:srgbClr val="FF8AAF"/>
                </a:solidFill>
                <a:latin typeface="Petrona Bold" pitchFamily="34" charset="0"/>
                <a:ea typeface="Petrona Bold" pitchFamily="34" charset="-122"/>
                <a:cs typeface="Petrona Bold" pitchFamily="34" charset="-120"/>
              </a:rPr>
              <a:t>Comparison with other algorithms</a:t>
            </a:r>
            <a:endParaRPr lang="en-US" sz="3850" dirty="0"/>
          </a:p>
        </p:txBody>
      </p:sp>
      <p:sp>
        <p:nvSpPr>
          <p:cNvPr id="3" name="Shape 1"/>
          <p:cNvSpPr/>
          <p:nvPr/>
        </p:nvSpPr>
        <p:spPr>
          <a:xfrm>
            <a:off x="659963" y="1514237"/>
            <a:ext cx="13310473" cy="5687854"/>
          </a:xfrm>
          <a:prstGeom prst="roundRect">
            <a:avLst>
              <a:gd name="adj" fmla="val 1392"/>
            </a:avLst>
          </a:prstGeom>
          <a:noFill/>
          <a:ln w="7620">
            <a:solidFill>
              <a:srgbClr val="FFFFFF">
                <a:alpha val="24000"/>
              </a:srgbClr>
            </a:solidFill>
            <a:prstDash val="solid"/>
          </a:ln>
        </p:spPr>
      </p:sp>
      <p:sp>
        <p:nvSpPr>
          <p:cNvPr id="4" name="Shape 2"/>
          <p:cNvSpPr/>
          <p:nvPr/>
        </p:nvSpPr>
        <p:spPr>
          <a:xfrm>
            <a:off x="667583" y="1521857"/>
            <a:ext cx="13293804" cy="844868"/>
          </a:xfrm>
          <a:prstGeom prst="rect">
            <a:avLst/>
          </a:prstGeom>
          <a:solidFill>
            <a:srgbClr val="FFFFFF">
              <a:alpha val="4000"/>
            </a:srgbClr>
          </a:solidFill>
          <a:ln/>
        </p:spPr>
      </p:sp>
      <p:sp>
        <p:nvSpPr>
          <p:cNvPr id="5" name="Text 3"/>
          <p:cNvSpPr/>
          <p:nvPr/>
        </p:nvSpPr>
        <p:spPr>
          <a:xfrm>
            <a:off x="857488" y="1642586"/>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Feature</a:t>
            </a:r>
            <a:endParaRPr lang="en-US" sz="1450" dirty="0"/>
          </a:p>
        </p:txBody>
      </p:sp>
      <p:sp>
        <p:nvSpPr>
          <p:cNvPr id="6" name="Text 4"/>
          <p:cNvSpPr/>
          <p:nvPr/>
        </p:nvSpPr>
        <p:spPr>
          <a:xfrm>
            <a:off x="5292090" y="1642586"/>
            <a:ext cx="404622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Conventional Algorithms (e.g., A*, Greedy, Dijkstra)</a:t>
            </a:r>
            <a:endParaRPr lang="en-US" sz="1450" dirty="0"/>
          </a:p>
        </p:txBody>
      </p:sp>
      <p:sp>
        <p:nvSpPr>
          <p:cNvPr id="7" name="Text 5"/>
          <p:cNvSpPr/>
          <p:nvPr/>
        </p:nvSpPr>
        <p:spPr>
          <a:xfrm>
            <a:off x="9722882" y="1642586"/>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Our Algorithm</a:t>
            </a:r>
            <a:endParaRPr lang="en-US" sz="1450" dirty="0"/>
          </a:p>
        </p:txBody>
      </p:sp>
      <p:sp>
        <p:nvSpPr>
          <p:cNvPr id="8" name="Shape 6"/>
          <p:cNvSpPr/>
          <p:nvPr/>
        </p:nvSpPr>
        <p:spPr>
          <a:xfrm>
            <a:off x="667583" y="2366724"/>
            <a:ext cx="13293804" cy="1448276"/>
          </a:xfrm>
          <a:prstGeom prst="rect">
            <a:avLst/>
          </a:prstGeom>
          <a:solidFill>
            <a:srgbClr val="000000">
              <a:alpha val="4000"/>
            </a:srgbClr>
          </a:solidFill>
          <a:ln/>
        </p:spPr>
      </p:sp>
      <p:sp>
        <p:nvSpPr>
          <p:cNvPr id="9" name="Text 7"/>
          <p:cNvSpPr/>
          <p:nvPr/>
        </p:nvSpPr>
        <p:spPr>
          <a:xfrm>
            <a:off x="857488" y="2487454"/>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Target Handling</a:t>
            </a:r>
            <a:endParaRPr lang="en-US" sz="1450" dirty="0"/>
          </a:p>
        </p:txBody>
      </p:sp>
      <p:sp>
        <p:nvSpPr>
          <p:cNvPr id="10" name="Text 8"/>
          <p:cNvSpPr/>
          <p:nvPr/>
        </p:nvSpPr>
        <p:spPr>
          <a:xfrm>
            <a:off x="5292090" y="2487454"/>
            <a:ext cx="4046220" cy="1206818"/>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A* works well for one target, but requires recalculating paths for each new target. Greedy is quick but often inefficient. Dijkstra finds all shortest paths, but is slow.</a:t>
            </a:r>
            <a:endParaRPr lang="en-US" sz="1450" dirty="0"/>
          </a:p>
        </p:txBody>
      </p:sp>
      <p:sp>
        <p:nvSpPr>
          <p:cNvPr id="11" name="Text 9"/>
          <p:cNvSpPr/>
          <p:nvPr/>
        </p:nvSpPr>
        <p:spPr>
          <a:xfrm>
            <a:off x="9722882" y="2487454"/>
            <a:ext cx="405003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Efficiently handles multiple survivors without repeated path calculations.</a:t>
            </a:r>
            <a:endParaRPr lang="en-US" sz="1450" dirty="0"/>
          </a:p>
        </p:txBody>
      </p:sp>
      <p:sp>
        <p:nvSpPr>
          <p:cNvPr id="12" name="Shape 10"/>
          <p:cNvSpPr/>
          <p:nvPr/>
        </p:nvSpPr>
        <p:spPr>
          <a:xfrm>
            <a:off x="667583" y="3815001"/>
            <a:ext cx="13293804" cy="844868"/>
          </a:xfrm>
          <a:prstGeom prst="rect">
            <a:avLst/>
          </a:prstGeom>
          <a:solidFill>
            <a:srgbClr val="FFFFFF">
              <a:alpha val="4000"/>
            </a:srgbClr>
          </a:solidFill>
          <a:ln/>
        </p:spPr>
      </p:sp>
      <p:sp>
        <p:nvSpPr>
          <p:cNvPr id="13" name="Text 11"/>
          <p:cNvSpPr/>
          <p:nvPr/>
        </p:nvSpPr>
        <p:spPr>
          <a:xfrm>
            <a:off x="857488" y="3935730"/>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Battery Management</a:t>
            </a:r>
            <a:endParaRPr lang="en-US" sz="1450" dirty="0"/>
          </a:p>
        </p:txBody>
      </p:sp>
      <p:sp>
        <p:nvSpPr>
          <p:cNvPr id="14" name="Text 12"/>
          <p:cNvSpPr/>
          <p:nvPr/>
        </p:nvSpPr>
        <p:spPr>
          <a:xfrm>
            <a:off x="5292090" y="3935730"/>
            <a:ext cx="404622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None</a:t>
            </a:r>
            <a:endParaRPr lang="en-US" sz="1450" dirty="0"/>
          </a:p>
        </p:txBody>
      </p:sp>
      <p:sp>
        <p:nvSpPr>
          <p:cNvPr id="15" name="Text 13"/>
          <p:cNvSpPr/>
          <p:nvPr/>
        </p:nvSpPr>
        <p:spPr>
          <a:xfrm>
            <a:off x="9722882" y="3935730"/>
            <a:ext cx="405003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Tracks battery levels and prioritizes recharging when needed.</a:t>
            </a:r>
            <a:endParaRPr lang="en-US" sz="1450" dirty="0"/>
          </a:p>
        </p:txBody>
      </p:sp>
      <p:sp>
        <p:nvSpPr>
          <p:cNvPr id="16" name="Shape 14"/>
          <p:cNvSpPr/>
          <p:nvPr/>
        </p:nvSpPr>
        <p:spPr>
          <a:xfrm>
            <a:off x="667583" y="4659868"/>
            <a:ext cx="13293804" cy="844868"/>
          </a:xfrm>
          <a:prstGeom prst="rect">
            <a:avLst/>
          </a:prstGeom>
          <a:solidFill>
            <a:srgbClr val="000000">
              <a:alpha val="4000"/>
            </a:srgbClr>
          </a:solidFill>
          <a:ln/>
        </p:spPr>
      </p:sp>
      <p:sp>
        <p:nvSpPr>
          <p:cNvPr id="17" name="Text 15"/>
          <p:cNvSpPr/>
          <p:nvPr/>
        </p:nvSpPr>
        <p:spPr>
          <a:xfrm>
            <a:off x="857488" y="4780598"/>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Real-Time Adaptation</a:t>
            </a:r>
            <a:endParaRPr lang="en-US" sz="1450" dirty="0"/>
          </a:p>
        </p:txBody>
      </p:sp>
      <p:sp>
        <p:nvSpPr>
          <p:cNvPr id="18" name="Text 16"/>
          <p:cNvSpPr/>
          <p:nvPr/>
        </p:nvSpPr>
        <p:spPr>
          <a:xfrm>
            <a:off x="5292090" y="4780598"/>
            <a:ext cx="404622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Limited or no adaptation to real-time changes.</a:t>
            </a:r>
            <a:endParaRPr lang="en-US" sz="1450" dirty="0"/>
          </a:p>
        </p:txBody>
      </p:sp>
      <p:sp>
        <p:nvSpPr>
          <p:cNvPr id="19" name="Text 17"/>
          <p:cNvSpPr/>
          <p:nvPr/>
        </p:nvSpPr>
        <p:spPr>
          <a:xfrm>
            <a:off x="9722882" y="4780598"/>
            <a:ext cx="405003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Adapts paths dynamically in response to obstacles or new conditions.</a:t>
            </a:r>
            <a:endParaRPr lang="en-US" sz="1450" dirty="0"/>
          </a:p>
        </p:txBody>
      </p:sp>
      <p:sp>
        <p:nvSpPr>
          <p:cNvPr id="20" name="Shape 18"/>
          <p:cNvSpPr/>
          <p:nvPr/>
        </p:nvSpPr>
        <p:spPr>
          <a:xfrm>
            <a:off x="667583" y="5504736"/>
            <a:ext cx="13293804" cy="844868"/>
          </a:xfrm>
          <a:prstGeom prst="rect">
            <a:avLst/>
          </a:prstGeom>
          <a:solidFill>
            <a:srgbClr val="FFFFFF">
              <a:alpha val="4000"/>
            </a:srgbClr>
          </a:solidFill>
          <a:ln/>
        </p:spPr>
      </p:sp>
      <p:sp>
        <p:nvSpPr>
          <p:cNvPr id="21" name="Text 19"/>
          <p:cNvSpPr/>
          <p:nvPr/>
        </p:nvSpPr>
        <p:spPr>
          <a:xfrm>
            <a:off x="857488" y="5625465"/>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Resource Efficiency</a:t>
            </a:r>
            <a:endParaRPr lang="en-US" sz="1450" dirty="0"/>
          </a:p>
        </p:txBody>
      </p:sp>
      <p:sp>
        <p:nvSpPr>
          <p:cNvPr id="22" name="Text 20"/>
          <p:cNvSpPr/>
          <p:nvPr/>
        </p:nvSpPr>
        <p:spPr>
          <a:xfrm>
            <a:off x="5292090" y="5625465"/>
            <a:ext cx="404622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Can be energy-intensive and may use longer paths.</a:t>
            </a:r>
            <a:endParaRPr lang="en-US" sz="1450" dirty="0"/>
          </a:p>
        </p:txBody>
      </p:sp>
      <p:sp>
        <p:nvSpPr>
          <p:cNvPr id="23" name="Text 21"/>
          <p:cNvSpPr/>
          <p:nvPr/>
        </p:nvSpPr>
        <p:spPr>
          <a:xfrm>
            <a:off x="9722882" y="5625465"/>
            <a:ext cx="405003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Uses less energy and takes shorter, more efficient paths.</a:t>
            </a:r>
            <a:endParaRPr lang="en-US" sz="1450" dirty="0"/>
          </a:p>
        </p:txBody>
      </p:sp>
      <p:sp>
        <p:nvSpPr>
          <p:cNvPr id="24" name="Shape 22"/>
          <p:cNvSpPr/>
          <p:nvPr/>
        </p:nvSpPr>
        <p:spPr>
          <a:xfrm>
            <a:off x="667583" y="6349603"/>
            <a:ext cx="13293804" cy="844868"/>
          </a:xfrm>
          <a:prstGeom prst="rect">
            <a:avLst/>
          </a:prstGeom>
          <a:solidFill>
            <a:srgbClr val="000000">
              <a:alpha val="4000"/>
            </a:srgbClr>
          </a:solidFill>
          <a:ln/>
        </p:spPr>
      </p:sp>
      <p:sp>
        <p:nvSpPr>
          <p:cNvPr id="25" name="Text 23"/>
          <p:cNvSpPr/>
          <p:nvPr/>
        </p:nvSpPr>
        <p:spPr>
          <a:xfrm>
            <a:off x="857488" y="6470333"/>
            <a:ext cx="4050030"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Mission Specificity</a:t>
            </a:r>
            <a:endParaRPr lang="en-US" sz="1450" dirty="0"/>
          </a:p>
        </p:txBody>
      </p:sp>
      <p:sp>
        <p:nvSpPr>
          <p:cNvPr id="26" name="Text 24"/>
          <p:cNvSpPr/>
          <p:nvPr/>
        </p:nvSpPr>
        <p:spPr>
          <a:xfrm>
            <a:off x="5292090" y="6470333"/>
            <a:ext cx="404622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General-purpose algorithms not tailored for rescue.</a:t>
            </a:r>
            <a:endParaRPr lang="en-US" sz="1450" dirty="0"/>
          </a:p>
        </p:txBody>
      </p:sp>
      <p:sp>
        <p:nvSpPr>
          <p:cNvPr id="27" name="Text 25"/>
          <p:cNvSpPr/>
          <p:nvPr/>
        </p:nvSpPr>
        <p:spPr>
          <a:xfrm>
            <a:off x="9722882" y="6470333"/>
            <a:ext cx="4050030" cy="60340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Specifically designed for mine rescue missions.</a:t>
            </a:r>
            <a:endParaRPr lang="en-US" sz="1450" dirty="0"/>
          </a:p>
        </p:txBody>
      </p:sp>
      <p:sp>
        <p:nvSpPr>
          <p:cNvPr id="28" name="Text 26"/>
          <p:cNvSpPr/>
          <p:nvPr/>
        </p:nvSpPr>
        <p:spPr>
          <a:xfrm>
            <a:off x="659963" y="7414141"/>
            <a:ext cx="13310473" cy="301704"/>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Our algorithm is faster, smarter, and better suited for rescue tasks than conventional algorithms.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42906"/>
            <a:ext cx="6203633" cy="446603"/>
          </a:xfrm>
          <a:prstGeom prst="rect">
            <a:avLst/>
          </a:prstGeom>
          <a:noFill/>
          <a:ln/>
        </p:spPr>
        <p:txBody>
          <a:bodyPr wrap="none" lIns="0" tIns="0" rIns="0" bIns="0" rtlCol="0" anchor="t"/>
          <a:lstStyle/>
          <a:p>
            <a:pPr indent="0" marL="0">
              <a:lnSpc>
                <a:spcPts val="3500"/>
              </a:lnSpc>
              <a:buNone/>
            </a:pPr>
            <a:r>
              <a:rPr lang="en-US" sz="2800" b="1" spc="-56" kern="0" dirty="0">
                <a:solidFill>
                  <a:srgbClr val="FF8AAF"/>
                </a:solidFill>
                <a:latin typeface="Petrona Bold" pitchFamily="34" charset="0"/>
                <a:ea typeface="Petrona Bold" pitchFamily="34" charset="-122"/>
                <a:cs typeface="Petrona Bold" pitchFamily="34" charset="-120"/>
              </a:rPr>
              <a:t>Constraints in the Rescue Robot System</a:t>
            </a:r>
            <a:endParaRPr lang="en-US" sz="2800" dirty="0"/>
          </a:p>
        </p:txBody>
      </p:sp>
      <p:sp>
        <p:nvSpPr>
          <p:cNvPr id="3" name="Text 1"/>
          <p:cNvSpPr/>
          <p:nvPr/>
        </p:nvSpPr>
        <p:spPr>
          <a:xfrm>
            <a:off x="793790" y="2243138"/>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1"/>
            </a:pPr>
            <a:r>
              <a:rPr lang="en-US" sz="1750" b="1" spc="-36" kern="0" dirty="0">
                <a:solidFill>
                  <a:srgbClr val="E0D6DE"/>
                </a:solidFill>
                <a:latin typeface="Inter" pitchFamily="34" charset="0"/>
                <a:ea typeface="Inter" pitchFamily="34" charset="-122"/>
                <a:cs typeface="Inter" pitchFamily="34" charset="-120"/>
              </a:rPr>
              <a:t>Multi-Target Pathfinding:</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The robot efficiently handles multiple survivors, prioritizing the nearest and dynamically updating paths as needed.</a:t>
            </a:r>
            <a:endParaRPr lang="en-US" sz="1750" dirty="0"/>
          </a:p>
        </p:txBody>
      </p:sp>
      <p:sp>
        <p:nvSpPr>
          <p:cNvPr id="4" name="Text 2"/>
          <p:cNvSpPr/>
          <p:nvPr/>
        </p:nvSpPr>
        <p:spPr>
          <a:xfrm>
            <a:off x="793790" y="3048238"/>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b="1" spc="-36" kern="0" dirty="0">
                <a:solidFill>
                  <a:srgbClr val="E0D6DE"/>
                </a:solidFill>
                <a:latin typeface="Inter" pitchFamily="34" charset="0"/>
                <a:ea typeface="Inter" pitchFamily="34" charset="-122"/>
                <a:cs typeface="Inter" pitchFamily="34" charset="-120"/>
              </a:rPr>
              <a:t>Movement Validity:</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Navigation is restricted to valid grid positions, avoiding obstacles and out-of-bounds areas for safe operation.</a:t>
            </a:r>
            <a:endParaRPr lang="en-US" sz="1750" dirty="0"/>
          </a:p>
        </p:txBody>
      </p:sp>
      <p:sp>
        <p:nvSpPr>
          <p:cNvPr id="5" name="Text 3"/>
          <p:cNvSpPr/>
          <p:nvPr/>
        </p:nvSpPr>
        <p:spPr>
          <a:xfrm>
            <a:off x="793790" y="3853339"/>
            <a:ext cx="130428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b="1" spc="-36" kern="0" dirty="0">
                <a:solidFill>
                  <a:srgbClr val="E0D6DE"/>
                </a:solidFill>
                <a:latin typeface="Inter" pitchFamily="34" charset="0"/>
                <a:ea typeface="Inter" pitchFamily="34" charset="-122"/>
                <a:cs typeface="Inter" pitchFamily="34" charset="-120"/>
              </a:rPr>
              <a:t>Survivor Prioritization:</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The </a:t>
            </a:r>
            <a:pPr algn="l" indent="0" marL="0">
              <a:lnSpc>
                <a:spcPts val="2850"/>
              </a:lnSpc>
              <a:buNone/>
            </a:pPr>
            <a:r>
              <a:rPr lang="en-US" sz="1750" i="1" spc="-36" kern="0" dirty="0">
                <a:solidFill>
                  <a:srgbClr val="E0D6DE"/>
                </a:solidFill>
                <a:latin typeface="Inter" pitchFamily="34" charset="0"/>
                <a:ea typeface="Inter" pitchFamily="34" charset="-122"/>
                <a:cs typeface="Inter" pitchFamily="34" charset="-120"/>
              </a:rPr>
              <a:t>A* algorithm</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guides the robot to the nearest survivor first, adapting paths as survivors are rescued.</a:t>
            </a:r>
            <a:endParaRPr lang="en-US" sz="1750" dirty="0"/>
          </a:p>
        </p:txBody>
      </p:sp>
      <p:sp>
        <p:nvSpPr>
          <p:cNvPr id="6" name="Text 4"/>
          <p:cNvSpPr/>
          <p:nvPr/>
        </p:nvSpPr>
        <p:spPr>
          <a:xfrm>
            <a:off x="793790" y="4658439"/>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b="1" spc="-36" kern="0" dirty="0">
                <a:solidFill>
                  <a:srgbClr val="E0D6DE"/>
                </a:solidFill>
                <a:latin typeface="Inter" pitchFamily="34" charset="0"/>
                <a:ea typeface="Inter" pitchFamily="34" charset="-122"/>
                <a:cs typeface="Inter" pitchFamily="34" charset="-120"/>
              </a:rPr>
              <a:t>Pathfinding Optimization:</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The </a:t>
            </a:r>
            <a:pPr algn="l" indent="0" marL="0">
              <a:lnSpc>
                <a:spcPts val="2850"/>
              </a:lnSpc>
              <a:buNone/>
            </a:pPr>
            <a:r>
              <a:rPr lang="en-US" sz="1750" i="1" spc="-36" kern="0" dirty="0">
                <a:solidFill>
                  <a:srgbClr val="E0D6DE"/>
                </a:solidFill>
                <a:latin typeface="Inter" pitchFamily="34" charset="0"/>
                <a:ea typeface="Inter" pitchFamily="34" charset="-122"/>
                <a:cs typeface="Inter" pitchFamily="34" charset="-120"/>
              </a:rPr>
              <a:t>A* algorithm</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with Manhattan distance ensures the shortest, most efficient paths.</a:t>
            </a:r>
            <a:endParaRPr lang="en-US" sz="1750" dirty="0"/>
          </a:p>
        </p:txBody>
      </p:sp>
      <p:sp>
        <p:nvSpPr>
          <p:cNvPr id="7" name="Text 5"/>
          <p:cNvSpPr/>
          <p:nvPr/>
        </p:nvSpPr>
        <p:spPr>
          <a:xfrm>
            <a:off x="793790" y="510063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5"/>
            </a:pPr>
            <a:r>
              <a:rPr lang="en-US" sz="1750" b="1" spc="-36" kern="0" dirty="0">
                <a:solidFill>
                  <a:srgbClr val="E0D6DE"/>
                </a:solidFill>
                <a:latin typeface="Inter" pitchFamily="34" charset="0"/>
                <a:ea typeface="Inter" pitchFamily="34" charset="-122"/>
                <a:cs typeface="Inter" pitchFamily="34" charset="-120"/>
              </a:rPr>
              <a:t>Visited Tracking:</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Visited positions are tracked to avoid redundant exploration, enhancing computational efficiency.</a:t>
            </a:r>
            <a:endParaRPr lang="en-US" sz="1750" dirty="0"/>
          </a:p>
        </p:txBody>
      </p:sp>
      <p:sp>
        <p:nvSpPr>
          <p:cNvPr id="8" name="Text 6"/>
          <p:cNvSpPr/>
          <p:nvPr/>
        </p:nvSpPr>
        <p:spPr>
          <a:xfrm>
            <a:off x="793790" y="554283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b="1" spc="-36" kern="0" dirty="0">
                <a:solidFill>
                  <a:srgbClr val="E0D6DE"/>
                </a:solidFill>
                <a:latin typeface="Inter" pitchFamily="34" charset="0"/>
                <a:ea typeface="Inter" pitchFamily="34" charset="-122"/>
                <a:cs typeface="Inter" pitchFamily="34" charset="-120"/>
              </a:rPr>
              <a:t>Resource Accessibility:</a:t>
            </a:r>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Navigation dynamically adapts to available recharge stations and environmental constraints.</a:t>
            </a:r>
            <a:endParaRPr lang="en-US" sz="1750" dirty="0"/>
          </a:p>
        </p:txBody>
      </p:sp>
      <p:sp>
        <p:nvSpPr>
          <p:cNvPr id="9" name="Text 7"/>
          <p:cNvSpPr/>
          <p:nvPr/>
        </p:nvSpPr>
        <p:spPr>
          <a:xfrm>
            <a:off x="793790" y="6160889"/>
            <a:ext cx="13042821" cy="725805"/>
          </a:xfrm>
          <a:prstGeom prst="rect">
            <a:avLst/>
          </a:prstGeom>
          <a:noFill/>
          <a:ln/>
        </p:spPr>
        <p:txBody>
          <a:bodyPr wrap="squar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Key Takeaway:</a:t>
            </a:r>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The system prioritizes survivor rescue by combining multi-target pathfinding, efficient resource management, and adaptive navigation, optimizing battery use and avoiding unnecessary travel.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7229" y="557927"/>
            <a:ext cx="7777877" cy="889159"/>
          </a:xfrm>
          <a:prstGeom prst="rect">
            <a:avLst/>
          </a:prstGeom>
          <a:noFill/>
          <a:ln/>
        </p:spPr>
        <p:txBody>
          <a:bodyPr wrap="none" lIns="0" tIns="0" rIns="0" bIns="0" rtlCol="0" anchor="t"/>
          <a:lstStyle/>
          <a:p>
            <a:pPr indent="0" marL="0">
              <a:lnSpc>
                <a:spcPts val="7000"/>
              </a:lnSpc>
              <a:buNone/>
            </a:pPr>
            <a:r>
              <a:rPr lang="en-US" sz="5600" b="1" spc="-112" kern="0" dirty="0">
                <a:solidFill>
                  <a:srgbClr val="FF8AAF"/>
                </a:solidFill>
                <a:latin typeface="Petrona Bold" pitchFamily="34" charset="0"/>
                <a:ea typeface="Petrona Bold" pitchFamily="34" charset="-122"/>
                <a:cs typeface="Petrona Bold" pitchFamily="34" charset="-120"/>
              </a:rPr>
              <a:t>Ant Colony Optimization</a:t>
            </a:r>
            <a:endParaRPr lang="en-US" sz="5600" dirty="0"/>
          </a:p>
        </p:txBody>
      </p:sp>
      <p:sp>
        <p:nvSpPr>
          <p:cNvPr id="3" name="Text 1"/>
          <p:cNvSpPr/>
          <p:nvPr/>
        </p:nvSpPr>
        <p:spPr>
          <a:xfrm>
            <a:off x="687229" y="1937861"/>
            <a:ext cx="2594610" cy="322183"/>
          </a:xfrm>
          <a:prstGeom prst="rect">
            <a:avLst/>
          </a:prstGeom>
          <a:noFill/>
          <a:ln/>
        </p:spPr>
        <p:txBody>
          <a:bodyPr wrap="none" lIns="0" tIns="0" rIns="0" bIns="0" rtlCol="0" anchor="t"/>
          <a:lstStyle/>
          <a:p>
            <a:pPr indent="0" marL="0">
              <a:lnSpc>
                <a:spcPts val="2500"/>
              </a:lnSpc>
              <a:buNone/>
            </a:pPr>
            <a:r>
              <a:rPr lang="en-US" sz="2000" b="1" spc="-41" kern="0" dirty="0">
                <a:solidFill>
                  <a:srgbClr val="FF8AAF"/>
                </a:solidFill>
                <a:latin typeface="Petrona Bold" pitchFamily="34" charset="0"/>
                <a:ea typeface="Petrona Bold" pitchFamily="34" charset="-122"/>
                <a:cs typeface="Petrona Bold" pitchFamily="34" charset="-120"/>
              </a:rPr>
              <a:t>Ant Colony Inspiration</a:t>
            </a:r>
            <a:endParaRPr lang="en-US" sz="2000" dirty="0"/>
          </a:p>
        </p:txBody>
      </p:sp>
      <p:sp>
        <p:nvSpPr>
          <p:cNvPr id="4" name="Text 2"/>
          <p:cNvSpPr/>
          <p:nvPr/>
        </p:nvSpPr>
        <p:spPr>
          <a:xfrm>
            <a:off x="687229" y="2456378"/>
            <a:ext cx="6388418" cy="942261"/>
          </a:xfrm>
          <a:prstGeom prst="rect">
            <a:avLst/>
          </a:prstGeom>
          <a:noFill/>
          <a:ln/>
        </p:spPr>
        <p:txBody>
          <a:bodyPr wrap="square" lIns="0" tIns="0" rIns="0" bIns="0" rtlCol="0" anchor="t"/>
          <a:lstStyle/>
          <a:p>
            <a:pPr indent="0" marL="0">
              <a:lnSpc>
                <a:spcPts val="2450"/>
              </a:lnSpc>
              <a:buNone/>
            </a:pPr>
            <a:r>
              <a:rPr lang="en-US" sz="1500" spc="-31" kern="0" dirty="0">
                <a:solidFill>
                  <a:srgbClr val="E0D6DE"/>
                </a:solidFill>
                <a:latin typeface="Inter" pitchFamily="34" charset="0"/>
                <a:ea typeface="Inter" pitchFamily="34" charset="-122"/>
                <a:cs typeface="Inter" pitchFamily="34" charset="-120"/>
              </a:rPr>
              <a:t>ACO mimics how ant colonies find the shortest path to food using pheromone trails. Shorter paths get stronger trails, guiding more ants to the most efficient route.</a:t>
            </a:r>
            <a:endParaRPr lang="en-US" sz="1500" dirty="0"/>
          </a:p>
        </p:txBody>
      </p:sp>
      <p:pic>
        <p:nvPicPr>
          <p:cNvPr id="5" name="Image 0" descr="preencoded.png">    </p:cNvPr>
          <p:cNvPicPr>
            <a:picLocks noChangeAspect="1"/>
          </p:cNvPicPr>
          <p:nvPr/>
        </p:nvPicPr>
        <p:blipFill>
          <a:blip r:embed="rId1"/>
          <a:stretch>
            <a:fillRect/>
          </a:stretch>
        </p:blipFill>
        <p:spPr>
          <a:xfrm>
            <a:off x="7562374" y="1962388"/>
            <a:ext cx="6388418" cy="3536871"/>
          </a:xfrm>
          <a:prstGeom prst="rect">
            <a:avLst/>
          </a:prstGeom>
        </p:spPr>
      </p:pic>
      <p:sp>
        <p:nvSpPr>
          <p:cNvPr id="6" name="Text 3"/>
          <p:cNvSpPr/>
          <p:nvPr/>
        </p:nvSpPr>
        <p:spPr>
          <a:xfrm>
            <a:off x="7562374" y="5720120"/>
            <a:ext cx="2577346" cy="322183"/>
          </a:xfrm>
          <a:prstGeom prst="rect">
            <a:avLst/>
          </a:prstGeom>
          <a:noFill/>
          <a:ln/>
        </p:spPr>
        <p:txBody>
          <a:bodyPr wrap="none" lIns="0" tIns="0" rIns="0" bIns="0" rtlCol="0" anchor="t"/>
          <a:lstStyle/>
          <a:p>
            <a:pPr indent="0" marL="0">
              <a:lnSpc>
                <a:spcPts val="2500"/>
              </a:lnSpc>
              <a:buNone/>
            </a:pPr>
            <a:r>
              <a:rPr lang="en-US" sz="2000" b="1" spc="-41" kern="0" dirty="0">
                <a:solidFill>
                  <a:srgbClr val="FF8AAF"/>
                </a:solidFill>
                <a:latin typeface="Petrona Bold" pitchFamily="34" charset="0"/>
                <a:ea typeface="Petrona Bold" pitchFamily="34" charset="-122"/>
                <a:cs typeface="Petrona Bold" pitchFamily="34" charset="-120"/>
              </a:rPr>
              <a:t>The Algorithm</a:t>
            </a:r>
            <a:endParaRPr lang="en-US" sz="2000" dirty="0"/>
          </a:p>
        </p:txBody>
      </p:sp>
      <p:sp>
        <p:nvSpPr>
          <p:cNvPr id="7" name="Text 4"/>
          <p:cNvSpPr/>
          <p:nvPr/>
        </p:nvSpPr>
        <p:spPr>
          <a:xfrm>
            <a:off x="7562374" y="6238637"/>
            <a:ext cx="6388418" cy="1256348"/>
          </a:xfrm>
          <a:prstGeom prst="rect">
            <a:avLst/>
          </a:prstGeom>
          <a:noFill/>
          <a:ln/>
        </p:spPr>
        <p:txBody>
          <a:bodyPr wrap="square" lIns="0" tIns="0" rIns="0" bIns="0" rtlCol="0" anchor="t"/>
          <a:lstStyle/>
          <a:p>
            <a:pPr indent="0" marL="0">
              <a:lnSpc>
                <a:spcPts val="2450"/>
              </a:lnSpc>
              <a:buNone/>
            </a:pPr>
            <a:r>
              <a:rPr lang="en-US" sz="1500" spc="-31" kern="0" dirty="0">
                <a:solidFill>
                  <a:srgbClr val="E0D6DE"/>
                </a:solidFill>
                <a:latin typeface="Inter" pitchFamily="34" charset="0"/>
                <a:ea typeface="Inter" pitchFamily="34" charset="-122"/>
                <a:cs typeface="Inter" pitchFamily="34" charset="-120"/>
              </a:rPr>
              <a:t>Ants initially explore randomly, depositing pheromones as they find paths. Shorter paths attract more ants, strengthening their trails. This process converges to the optimal solution, with pheromone evaporation preventing premature convergence.We also use brushfire algorithm.</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2024-12-16T08:35:14Z</dcterms:created>
  <dcterms:modified xsi:type="dcterms:W3CDTF">2024-12-16T08:35:14Z</dcterms:modified>
</cp:coreProperties>
</file>